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924" r:id="rId5"/>
  </p:sldMasterIdLst>
  <p:notesMasterIdLst>
    <p:notesMasterId r:id="rId52"/>
  </p:notesMasterIdLst>
  <p:sldIdLst>
    <p:sldId id="397" r:id="rId6"/>
    <p:sldId id="463" r:id="rId7"/>
    <p:sldId id="264" r:id="rId8"/>
    <p:sldId id="464" r:id="rId9"/>
    <p:sldId id="265" r:id="rId10"/>
    <p:sldId id="371" r:id="rId11"/>
    <p:sldId id="299" r:id="rId12"/>
    <p:sldId id="300" r:id="rId13"/>
    <p:sldId id="268" r:id="rId14"/>
    <p:sldId id="351" r:id="rId15"/>
    <p:sldId id="475" r:id="rId16"/>
    <p:sldId id="468" r:id="rId17"/>
    <p:sldId id="478" r:id="rId18"/>
    <p:sldId id="414" r:id="rId19"/>
    <p:sldId id="467" r:id="rId20"/>
    <p:sldId id="292" r:id="rId21"/>
    <p:sldId id="469" r:id="rId22"/>
    <p:sldId id="377" r:id="rId23"/>
    <p:sldId id="378" r:id="rId24"/>
    <p:sldId id="379" r:id="rId25"/>
    <p:sldId id="470" r:id="rId26"/>
    <p:sldId id="269" r:id="rId27"/>
    <p:sldId id="271" r:id="rId28"/>
    <p:sldId id="338" r:id="rId29"/>
    <p:sldId id="403" r:id="rId30"/>
    <p:sldId id="339" r:id="rId31"/>
    <p:sldId id="471" r:id="rId32"/>
    <p:sldId id="408" r:id="rId33"/>
    <p:sldId id="401" r:id="rId34"/>
    <p:sldId id="472" r:id="rId35"/>
    <p:sldId id="456" r:id="rId36"/>
    <p:sldId id="474" r:id="rId37"/>
    <p:sldId id="461" r:id="rId38"/>
    <p:sldId id="462" r:id="rId39"/>
    <p:sldId id="449" r:id="rId40"/>
    <p:sldId id="465" r:id="rId41"/>
    <p:sldId id="278" r:id="rId42"/>
    <p:sldId id="479" r:id="rId43"/>
    <p:sldId id="257" r:id="rId44"/>
    <p:sldId id="481" r:id="rId45"/>
    <p:sldId id="480" r:id="rId46"/>
    <p:sldId id="466" r:id="rId47"/>
    <p:sldId id="477" r:id="rId48"/>
    <p:sldId id="482" r:id="rId49"/>
    <p:sldId id="476" r:id="rId50"/>
    <p:sldId id="458" r:id="rId51"/>
  </p:sldIdLst>
  <p:sldSz cx="17881600" cy="10058400"/>
  <p:notesSz cx="6858000" cy="9144000"/>
  <p:defaultTextStyle>
    <a:defPPr>
      <a:defRPr lang="en-US"/>
    </a:defPPr>
    <a:lvl1pPr marL="0" algn="l" defTabSz="1228954" rtl="0" eaLnBrk="1" latinLnBrk="0" hangingPunct="1">
      <a:defRPr sz="2419" kern="1200">
        <a:solidFill>
          <a:schemeClr val="tx1"/>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C5342A28-2390-49AC-8D6E-AF1F0D84A1DA}">
          <p14:sldIdLst>
            <p14:sldId id="397"/>
            <p14:sldId id="463"/>
            <p14:sldId id="264"/>
            <p14:sldId id="464"/>
            <p14:sldId id="265"/>
            <p14:sldId id="371"/>
            <p14:sldId id="299"/>
            <p14:sldId id="300"/>
            <p14:sldId id="268"/>
            <p14:sldId id="351"/>
            <p14:sldId id="475"/>
            <p14:sldId id="468"/>
            <p14:sldId id="478"/>
            <p14:sldId id="414"/>
            <p14:sldId id="467"/>
            <p14:sldId id="292"/>
            <p14:sldId id="469"/>
            <p14:sldId id="377"/>
            <p14:sldId id="378"/>
            <p14:sldId id="379"/>
            <p14:sldId id="470"/>
            <p14:sldId id="269"/>
            <p14:sldId id="271"/>
            <p14:sldId id="338"/>
            <p14:sldId id="403"/>
            <p14:sldId id="339"/>
            <p14:sldId id="471"/>
            <p14:sldId id="408"/>
            <p14:sldId id="401"/>
            <p14:sldId id="472"/>
            <p14:sldId id="456"/>
            <p14:sldId id="474"/>
            <p14:sldId id="461"/>
            <p14:sldId id="462"/>
            <p14:sldId id="449"/>
            <p14:sldId id="465"/>
            <p14:sldId id="278"/>
            <p14:sldId id="479"/>
            <p14:sldId id="257"/>
            <p14:sldId id="481"/>
            <p14:sldId id="480"/>
            <p14:sldId id="466"/>
            <p14:sldId id="477"/>
            <p14:sldId id="482"/>
            <p14:sldId id="476"/>
            <p14:sldId id="458"/>
          </p14:sldIdLst>
        </p14:section>
      </p14:sectionLst>
    </p:ext>
    <p:ext uri="{EFAFB233-063F-42B5-8137-9DF3F51BA10A}">
      <p15:sldGuideLst xmlns:p15="http://schemas.microsoft.com/office/powerpoint/2012/main">
        <p15:guide id="1" orient="horz" pos="3168" userDrawn="1">
          <p15:clr>
            <a:srgbClr val="A4A3A4"/>
          </p15:clr>
        </p15:guide>
        <p15:guide id="2" pos="56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65A"/>
    <a:srgbClr val="FFD0BA"/>
    <a:srgbClr val="F4C7B2"/>
    <a:srgbClr val="E8BDA8"/>
    <a:srgbClr val="C3E3E8"/>
    <a:srgbClr val="73FEFF"/>
    <a:srgbClr val="000000"/>
    <a:srgbClr val="F2B411"/>
    <a:srgbClr val="008770"/>
    <a:srgbClr val="D0D0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64" autoAdjust="0"/>
    <p:restoredTop sz="88778" autoAdjust="0"/>
  </p:normalViewPr>
  <p:slideViewPr>
    <p:cSldViewPr snapToGrid="0">
      <p:cViewPr varScale="1">
        <p:scale>
          <a:sx n="84" d="100"/>
          <a:sy n="84" d="100"/>
        </p:scale>
        <p:origin x="376" y="208"/>
      </p:cViewPr>
      <p:guideLst>
        <p:guide orient="horz" pos="3168"/>
        <p:guide pos="5632"/>
      </p:guideLst>
    </p:cSldViewPr>
  </p:slideViewPr>
  <p:notesTextViewPr>
    <p:cViewPr>
      <p:scale>
        <a:sx n="1" d="1"/>
        <a:sy n="1" d="1"/>
      </p:scale>
      <p:origin x="0" y="0"/>
    </p:cViewPr>
  </p:notesTextViewPr>
  <p:sorterViewPr>
    <p:cViewPr>
      <p:scale>
        <a:sx n="100" d="100"/>
        <a:sy n="100" d="100"/>
      </p:scale>
      <p:origin x="0" y="-123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10/15/19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1228954" rtl="0" eaLnBrk="1" latinLnBrk="0" hangingPunct="1">
      <a:defRPr sz="1613" kern="1200">
        <a:solidFill>
          <a:schemeClr val="tx1"/>
        </a:solidFill>
        <a:latin typeface="+mn-lt"/>
        <a:ea typeface="+mn-ea"/>
        <a:cs typeface="+mn-cs"/>
      </a:defRPr>
    </a:lvl1pPr>
    <a:lvl2pPr marL="614477" algn="l" defTabSz="1228954" rtl="0" eaLnBrk="1" latinLnBrk="0" hangingPunct="1">
      <a:defRPr sz="1613" kern="1200">
        <a:solidFill>
          <a:schemeClr val="tx1"/>
        </a:solidFill>
        <a:latin typeface="+mn-lt"/>
        <a:ea typeface="+mn-ea"/>
        <a:cs typeface="+mn-cs"/>
      </a:defRPr>
    </a:lvl2pPr>
    <a:lvl3pPr marL="1228954" algn="l" defTabSz="1228954" rtl="0" eaLnBrk="1" latinLnBrk="0" hangingPunct="1">
      <a:defRPr sz="1613" kern="1200">
        <a:solidFill>
          <a:schemeClr val="tx1"/>
        </a:solidFill>
        <a:latin typeface="+mn-lt"/>
        <a:ea typeface="+mn-ea"/>
        <a:cs typeface="+mn-cs"/>
      </a:defRPr>
    </a:lvl3pPr>
    <a:lvl4pPr marL="1843430" algn="l" defTabSz="1228954" rtl="0" eaLnBrk="1" latinLnBrk="0" hangingPunct="1">
      <a:defRPr sz="1613" kern="1200">
        <a:solidFill>
          <a:schemeClr val="tx1"/>
        </a:solidFill>
        <a:latin typeface="+mn-lt"/>
        <a:ea typeface="+mn-ea"/>
        <a:cs typeface="+mn-cs"/>
      </a:defRPr>
    </a:lvl4pPr>
    <a:lvl5pPr marL="2457907" algn="l" defTabSz="1228954" rtl="0" eaLnBrk="1" latinLnBrk="0" hangingPunct="1">
      <a:defRPr sz="1613" kern="1200">
        <a:solidFill>
          <a:schemeClr val="tx1"/>
        </a:solidFill>
        <a:latin typeface="+mn-lt"/>
        <a:ea typeface="+mn-ea"/>
        <a:cs typeface="+mn-cs"/>
      </a:defRPr>
    </a:lvl5pPr>
    <a:lvl6pPr marL="3072384" algn="l" defTabSz="1228954" rtl="0" eaLnBrk="1" latinLnBrk="0" hangingPunct="1">
      <a:defRPr sz="1613" kern="1200">
        <a:solidFill>
          <a:schemeClr val="tx1"/>
        </a:solidFill>
        <a:latin typeface="+mn-lt"/>
        <a:ea typeface="+mn-ea"/>
        <a:cs typeface="+mn-cs"/>
      </a:defRPr>
    </a:lvl6pPr>
    <a:lvl7pPr marL="3686861" algn="l" defTabSz="1228954" rtl="0" eaLnBrk="1" latinLnBrk="0" hangingPunct="1">
      <a:defRPr sz="1613" kern="1200">
        <a:solidFill>
          <a:schemeClr val="tx1"/>
        </a:solidFill>
        <a:latin typeface="+mn-lt"/>
        <a:ea typeface="+mn-ea"/>
        <a:cs typeface="+mn-cs"/>
      </a:defRPr>
    </a:lvl7pPr>
    <a:lvl8pPr marL="4301338" algn="l" defTabSz="1228954" rtl="0" eaLnBrk="1" latinLnBrk="0" hangingPunct="1">
      <a:defRPr sz="1613" kern="1200">
        <a:solidFill>
          <a:schemeClr val="tx1"/>
        </a:solidFill>
        <a:latin typeface="+mn-lt"/>
        <a:ea typeface="+mn-ea"/>
        <a:cs typeface="+mn-cs"/>
      </a:defRPr>
    </a:lvl8pPr>
    <a:lvl9pPr marL="4915814" algn="l" defTabSz="1228954" rtl="0" eaLnBrk="1" latinLnBrk="0" hangingPunct="1">
      <a:defRPr sz="161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edium.com/tensorflow/introducing-neural-structured-learning-in-tensorflow-5a802efd7afd"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dmccreary/a-taxonomy-of-graph-use-cases-2ba34618cf7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t>Hi – my name is Dan McCreary.  I am a Distinguished Engineer working in the Advanced Technology Collaborative.  I am leading the graph technologies initiative within the Advanced Technology Collaborative. Our goal is to build a collaborative community the use graph technology to lower the cost of healthcare and give Optum a competitive advantage in the marketplace.</a:t>
            </a:r>
          </a:p>
        </p:txBody>
      </p:sp>
      <p:sp>
        <p:nvSpPr>
          <p:cNvPr id="4" name="Slide Number Placeholder 3"/>
          <p:cNvSpPr>
            <a:spLocks noGrp="1"/>
          </p:cNvSpPr>
          <p:nvPr>
            <p:ph type="sldNum" sz="quarter" idx="10"/>
          </p:nvPr>
        </p:nvSpPr>
        <p:spPr/>
        <p:txBody>
          <a:bodyPr/>
          <a:lstStyle/>
          <a:p>
            <a:fld id="{436492AF-BC2A-4188-B06F-754C36A745CF}" type="slidenum">
              <a:rPr lang="en-US" smtClean="0"/>
              <a:t>1</a:t>
            </a:fld>
            <a:endParaRPr lang="en-US"/>
          </a:p>
        </p:txBody>
      </p:sp>
    </p:spTree>
    <p:extLst>
      <p:ext uri="{BB962C8B-B14F-4D97-AF65-F5344CB8AC3E}">
        <p14:creationId xmlns:p14="http://schemas.microsoft.com/office/powerpoint/2010/main" val="1516056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dirty="0">
                <a:solidFill>
                  <a:schemeClr val="bg1">
                    <a:lumMod val="50000"/>
                  </a:schemeClr>
                </a:solidFill>
              </a:rPr>
              <a:t>https://</a:t>
            </a:r>
            <a:r>
              <a:rPr lang="en-US" dirty="0" err="1">
                <a:solidFill>
                  <a:schemeClr val="bg1">
                    <a:lumMod val="50000"/>
                  </a:schemeClr>
                </a:solidFill>
              </a:rPr>
              <a:t>medium.com</a:t>
            </a:r>
            <a:r>
              <a:rPr lang="en-US" dirty="0">
                <a:solidFill>
                  <a:schemeClr val="bg1">
                    <a:lumMod val="50000"/>
                  </a:schemeClr>
                </a:solidFill>
              </a:rPr>
              <a:t>/@</a:t>
            </a:r>
            <a:r>
              <a:rPr lang="en-US" dirty="0" err="1">
                <a:solidFill>
                  <a:schemeClr val="bg1">
                    <a:lumMod val="50000"/>
                  </a:schemeClr>
                </a:solidFill>
              </a:rPr>
              <a:t>dmccreary</a:t>
            </a:r>
            <a:r>
              <a:rPr lang="en-US" dirty="0">
                <a:solidFill>
                  <a:schemeClr val="bg1">
                    <a:lumMod val="50000"/>
                  </a:schemeClr>
                </a:solidFill>
              </a:rPr>
              <a:t>/how-to-explain-index-free-adjacency-to-your-manager-1a8e68ec664a</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15</a:t>
            </a:fld>
            <a:endParaRPr lang="en-US"/>
          </a:p>
        </p:txBody>
      </p:sp>
    </p:spTree>
    <p:extLst>
      <p:ext uri="{BB962C8B-B14F-4D97-AF65-F5344CB8AC3E}">
        <p14:creationId xmlns:p14="http://schemas.microsoft.com/office/powerpoint/2010/main" val="389263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a side-by-side comparison of both the traditional Relational row-store and compare some key facts.  With a row store, the atomic unit of work is adding a single row at a time to a table.  The key is that all the datatypes in each column must be the same.  If there are dates in the third column and decimals in the fourth column all your data must conform to this standard.  The table column structures and datatypes are fixed when you design your database.  Once you have a million rows loaded into each table and 10,000 reports created it becomes challenging to modify the database.</a:t>
            </a:r>
          </a:p>
          <a:p>
            <a:endParaRPr lang="en-US" dirty="0"/>
          </a:p>
          <a:p>
            <a:r>
              <a:rPr lang="en-US" dirty="0"/>
              <a:t>Relational database also use the SQL language and they use join operations to dynamically calculate relationships each time the query is run.  These calculations are based on binary search algorithms that run in log(N) time where N is the number of rows in each table.  As the table grows the searches sale as the log of the number of rows.</a:t>
            </a:r>
          </a:p>
          <a:p>
            <a:endParaRPr lang="en-US" dirty="0"/>
          </a:p>
          <a:p>
            <a:r>
              <a:rPr lang="en-US" dirty="0"/>
              <a:t>Graph databases on the other hand allow you to add any number of nodes and and relationships into your graph database.  Each node and relationship has it own properties but there are usually few overarching rules about what datatypes these structures can contain. </a:t>
            </a:r>
            <a:br>
              <a:rPr lang="en-US" dirty="0"/>
            </a:br>
            <a:br>
              <a:rPr lang="en-US" dirty="0"/>
            </a:br>
            <a:r>
              <a:rPr lang="en-US" dirty="0"/>
              <a:t>Graph databases also used fixed memory pointers to store relationships between each node.  As a result the queries over relationships are fast and there is no slow-down as the number of verticies gets bigger.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AA27-3892-4360-B986-D6B124C22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518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understand how graph databases are different is using a metaphor.  We call this metaphor the “Neighbor Walk” metaphor.  It has proven very helpful for people that are trying to understand the performance differences between relational joins and a graph traversal.</a:t>
            </a:r>
          </a:p>
          <a:p>
            <a:endParaRPr lang="en-US" dirty="0"/>
          </a:p>
          <a:p>
            <a:r>
              <a:rPr lang="en-US" dirty="0"/>
              <a:t>Let’s say you want to walk out your front door and over to your neighbor’s house.  You open the door, point you body to the neighbor’s house and walk over there.  Pretty simple.  Since your houses are adjacent this is the logical way to do it. </a:t>
            </a:r>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a:p>
        </p:txBody>
      </p:sp>
    </p:spTree>
    <p:extLst>
      <p:ext uri="{BB962C8B-B14F-4D97-AF65-F5344CB8AC3E}">
        <p14:creationId xmlns:p14="http://schemas.microsoft.com/office/powerpoint/2010/main" val="367258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graph “logical model” for this.  You might have a vertex for your house, a relationships called LIVES_NEXT_TO as a pre-calculated relationship to your neighbor’s house.</a:t>
            </a:r>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a:p>
        </p:txBody>
      </p:sp>
    </p:spTree>
    <p:extLst>
      <p:ext uri="{BB962C8B-B14F-4D97-AF65-F5344CB8AC3E}">
        <p14:creationId xmlns:p14="http://schemas.microsoft.com/office/powerpoint/2010/main" val="2374315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613" b="0" i="0" kern="1200" dirty="0">
                <a:solidFill>
                  <a:schemeClr val="tx1"/>
                </a:solidFill>
                <a:effectLst/>
                <a:latin typeface="+mn-lt"/>
                <a:ea typeface="+mn-ea"/>
                <a:cs typeface="+mn-cs"/>
              </a:rPr>
              <a:t>Here are the steps that are reflective of how a relational databases does joins</a:t>
            </a:r>
          </a:p>
          <a:p>
            <a:pPr marL="342900" indent="-342900">
              <a:buFont typeface="+mj-lt"/>
              <a:buAutoNum type="arabicPeriod"/>
            </a:pPr>
            <a:r>
              <a:rPr lang="en-US" sz="1613" b="0" i="0" kern="1200" dirty="0">
                <a:solidFill>
                  <a:schemeClr val="tx1"/>
                </a:solidFill>
                <a:effectLst/>
                <a:latin typeface="+mn-lt"/>
                <a:ea typeface="+mn-ea"/>
                <a:cs typeface="+mn-cs"/>
              </a:rPr>
              <a:t>Walk out the door</a:t>
            </a:r>
          </a:p>
          <a:p>
            <a:pPr marL="342900" indent="-342900">
              <a:buFont typeface="+mj-lt"/>
              <a:buAutoNum type="arabicPeriod"/>
            </a:pPr>
            <a:r>
              <a:rPr lang="en-US" sz="1613" b="0" i="0" kern="1200" dirty="0">
                <a:solidFill>
                  <a:schemeClr val="tx1"/>
                </a:solidFill>
                <a:effectLst/>
                <a:latin typeface="+mn-lt"/>
                <a:ea typeface="+mn-ea"/>
                <a:cs typeface="+mn-cs"/>
              </a:rPr>
              <a:t>Walk downtown to the DMV where they have a service that tells you how to get to your neighbor’s house</a:t>
            </a:r>
          </a:p>
          <a:p>
            <a:pPr marL="342900" indent="-342900">
              <a:buFont typeface="+mj-lt"/>
              <a:buAutoNum type="arabicPeriod"/>
            </a:pPr>
            <a:r>
              <a:rPr lang="en-US" sz="1613" b="0" i="0" kern="1200" dirty="0">
                <a:solidFill>
                  <a:schemeClr val="tx1"/>
                </a:solidFill>
                <a:effectLst/>
                <a:latin typeface="+mn-lt"/>
                <a:ea typeface="+mn-ea"/>
                <a:cs typeface="+mn-cs"/>
              </a:rPr>
              <a:t>When you get to the DMV you take a number</a:t>
            </a:r>
          </a:p>
          <a:p>
            <a:pPr marL="342900" indent="-342900">
              <a:buFont typeface="+mj-lt"/>
              <a:buAutoNum type="arabicPeriod"/>
            </a:pPr>
            <a:r>
              <a:rPr lang="en-US" sz="1613" b="0" i="0" kern="1200" dirty="0">
                <a:solidFill>
                  <a:schemeClr val="tx1"/>
                </a:solidFill>
                <a:effectLst/>
                <a:latin typeface="+mn-lt"/>
                <a:ea typeface="+mn-ea"/>
                <a:cs typeface="+mn-cs"/>
              </a:rPr>
              <a:t>When your number comes up you get called by a search agent</a:t>
            </a:r>
          </a:p>
          <a:p>
            <a:pPr marL="342900" indent="-342900">
              <a:buFont typeface="+mj-lt"/>
              <a:buAutoNum type="arabicPeriod"/>
            </a:pPr>
            <a:r>
              <a:rPr lang="en-US" sz="1613" b="0" i="0" kern="1200" dirty="0">
                <a:solidFill>
                  <a:schemeClr val="tx1"/>
                </a:solidFill>
                <a:effectLst/>
                <a:latin typeface="+mn-lt"/>
                <a:ea typeface="+mn-ea"/>
                <a:cs typeface="+mn-cs"/>
              </a:rPr>
              <a:t>You give your neighbors name to the DMV search agent</a:t>
            </a:r>
          </a:p>
          <a:p>
            <a:pPr marL="342900" indent="-342900">
              <a:buFont typeface="+mj-lt"/>
              <a:buAutoNum type="arabicPeriod"/>
            </a:pPr>
            <a:r>
              <a:rPr lang="en-US" sz="1613" b="0" i="0" kern="1200" dirty="0">
                <a:solidFill>
                  <a:schemeClr val="tx1"/>
                </a:solidFill>
                <a:effectLst/>
                <a:latin typeface="+mn-lt"/>
                <a:ea typeface="+mn-ea"/>
                <a:cs typeface="+mn-cs"/>
              </a:rPr>
              <a:t>The search agent at the DMV has a list of all the people in your town sorted by their address (called the index). They search the list (using a binary search algorithm) and they finally give you the GPS coordinates of your neighbor’s house.</a:t>
            </a:r>
          </a:p>
          <a:p>
            <a:pPr marL="342900" indent="-342900">
              <a:buFont typeface="+mj-lt"/>
              <a:buAutoNum type="arabicPeriod"/>
            </a:pPr>
            <a:r>
              <a:rPr lang="en-US" sz="1613" b="0" i="0" kern="1200" dirty="0">
                <a:solidFill>
                  <a:schemeClr val="tx1"/>
                </a:solidFill>
                <a:effectLst/>
                <a:latin typeface="+mn-lt"/>
                <a:ea typeface="+mn-ea"/>
                <a:cs typeface="+mn-cs"/>
              </a:rPr>
              <a:t>You take these GPS coordinates, enter them them into your GPS tracker and follow the directions to Ann’s house.</a:t>
            </a:r>
          </a:p>
          <a:p>
            <a:pPr marL="0" indent="0">
              <a:buFont typeface="+mj-lt"/>
              <a:buNone/>
            </a:pPr>
            <a:endParaRPr lang="en-US" sz="1613" b="0" i="0" kern="1200" dirty="0">
              <a:solidFill>
                <a:schemeClr val="tx1"/>
              </a:solidFill>
              <a:effectLst/>
              <a:latin typeface="+mn-lt"/>
              <a:ea typeface="+mn-ea"/>
              <a:cs typeface="+mn-cs"/>
            </a:endParaRPr>
          </a:p>
          <a:p>
            <a:pPr marL="0" indent="0">
              <a:buFont typeface="+mj-lt"/>
              <a:buNone/>
            </a:pPr>
            <a:r>
              <a:rPr lang="en-US" sz="1613" b="0" i="0" kern="1200" dirty="0">
                <a:solidFill>
                  <a:schemeClr val="tx1"/>
                </a:solidFill>
                <a:effectLst/>
                <a:latin typeface="+mn-lt"/>
                <a:ea typeface="+mn-ea"/>
                <a:cs typeface="+mn-cs"/>
              </a:rPr>
              <a:t>Now granted the metaphor is not perfect.  The speedup really depends on how many rows each table has.  However, this </a:t>
            </a:r>
            <a:r>
              <a:rPr lang="en-US" sz="1613" b="0" i="0" kern="1200" dirty="0" err="1">
                <a:solidFill>
                  <a:schemeClr val="tx1"/>
                </a:solidFill>
                <a:effectLst/>
                <a:latin typeface="+mn-lt"/>
                <a:ea typeface="+mn-ea"/>
                <a:cs typeface="+mn-cs"/>
              </a:rPr>
              <a:t>metaphore</a:t>
            </a:r>
            <a:r>
              <a:rPr lang="en-US" sz="1613" b="0" i="0" kern="1200" dirty="0">
                <a:solidFill>
                  <a:schemeClr val="tx1"/>
                </a:solidFill>
                <a:effectLst/>
                <a:latin typeface="+mn-lt"/>
                <a:ea typeface="+mn-ea"/>
                <a:cs typeface="+mn-cs"/>
              </a:rPr>
              <a:t> helps you remember that sometimes </a:t>
            </a:r>
            <a:r>
              <a:rPr lang="en-US" sz="1613" b="1" i="0" kern="1200" dirty="0">
                <a:solidFill>
                  <a:schemeClr val="tx1"/>
                </a:solidFill>
                <a:effectLst/>
                <a:latin typeface="+mn-lt"/>
                <a:ea typeface="+mn-ea"/>
                <a:cs typeface="+mn-cs"/>
              </a:rPr>
              <a:t>directly</a:t>
            </a:r>
            <a:r>
              <a:rPr lang="en-US" sz="1613" b="0" i="0" kern="1200" dirty="0">
                <a:solidFill>
                  <a:schemeClr val="tx1"/>
                </a:solidFill>
                <a:effectLst/>
                <a:latin typeface="+mn-lt"/>
                <a:ea typeface="+mn-ea"/>
                <a:cs typeface="+mn-cs"/>
              </a:rPr>
              <a:t> addressing a memory location that is </a:t>
            </a:r>
            <a:r>
              <a:rPr lang="en-US" sz="1613" b="1" i="0" kern="1200" dirty="0">
                <a:solidFill>
                  <a:schemeClr val="tx1"/>
                </a:solidFill>
                <a:effectLst/>
                <a:latin typeface="+mn-lt"/>
                <a:ea typeface="+mn-ea"/>
                <a:cs typeface="+mn-cs"/>
              </a:rPr>
              <a:t>pre-calculated</a:t>
            </a:r>
            <a:r>
              <a:rPr lang="en-US" sz="1613" b="0" i="0" kern="1200" dirty="0">
                <a:solidFill>
                  <a:schemeClr val="tx1"/>
                </a:solidFill>
                <a:effectLst/>
                <a:latin typeface="+mn-lt"/>
                <a:ea typeface="+mn-ea"/>
                <a:cs typeface="+mn-cs"/>
              </a:rPr>
              <a:t> for you at load time can sometimes be </a:t>
            </a:r>
            <a:r>
              <a:rPr lang="en-US" sz="1613" b="1" i="0" kern="1200" dirty="0">
                <a:solidFill>
                  <a:schemeClr val="tx1"/>
                </a:solidFill>
                <a:effectLst/>
                <a:latin typeface="+mn-lt"/>
                <a:ea typeface="+mn-ea"/>
                <a:cs typeface="+mn-cs"/>
              </a:rPr>
              <a:t>three orders of magnitude </a:t>
            </a:r>
            <a:r>
              <a:rPr lang="en-US" sz="1613" b="0" i="0" kern="1200" dirty="0">
                <a:solidFill>
                  <a:schemeClr val="tx1"/>
                </a:solidFill>
                <a:effectLst/>
                <a:latin typeface="+mn-lt"/>
                <a:ea typeface="+mn-ea"/>
                <a:cs typeface="+mn-cs"/>
              </a:rPr>
              <a:t>faster than searching for something every time you need to access it.  RDBMS systems try to minimize this search time by doing clever things like caching.  However the more data you have the longer the searches take.</a:t>
            </a:r>
            <a:br>
              <a:rPr lang="en-US" sz="1613" b="0" i="0" kern="1200" dirty="0">
                <a:solidFill>
                  <a:schemeClr val="tx1"/>
                </a:solidFill>
                <a:effectLst/>
                <a:latin typeface="+mn-lt"/>
                <a:ea typeface="+mn-ea"/>
                <a:cs typeface="+mn-cs"/>
              </a:rPr>
            </a:br>
            <a:br>
              <a:rPr lang="en-US" sz="1613" b="0" i="0" kern="1200" dirty="0">
                <a:solidFill>
                  <a:schemeClr val="tx1"/>
                </a:solidFill>
                <a:effectLst/>
                <a:latin typeface="+mn-lt"/>
                <a:ea typeface="+mn-ea"/>
                <a:cs typeface="+mn-cs"/>
              </a:rPr>
            </a:br>
            <a:r>
              <a:rPr lang="en-US" sz="1613" b="0" i="0" kern="1200" dirty="0">
                <a:solidFill>
                  <a:schemeClr val="tx1"/>
                </a:solidFill>
                <a:effectLst/>
                <a:latin typeface="+mn-lt"/>
                <a:ea typeface="+mn-ea"/>
                <a:cs typeface="+mn-cs"/>
              </a:rPr>
              <a:t>Direct memory access will always be faster than doing a search!</a:t>
            </a:r>
          </a:p>
          <a:p>
            <a:endParaRPr lang="en-US" dirty="0"/>
          </a:p>
          <a:p>
            <a:r>
              <a:rPr lang="en-US" dirty="0"/>
              <a:t>Now lets also look at some different architectures than a single node graph.</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20</a:t>
            </a:fld>
            <a:endParaRPr lang="en-US"/>
          </a:p>
        </p:txBody>
      </p:sp>
    </p:spTree>
    <p:extLst>
      <p:ext uri="{BB962C8B-B14F-4D97-AF65-F5344CB8AC3E}">
        <p14:creationId xmlns:p14="http://schemas.microsoft.com/office/powerpoint/2010/main" val="50362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dirty="0"/>
              <a:t>Link: </a:t>
            </a:r>
            <a:r>
              <a:rPr lang="en-US" dirty="0">
                <a:solidFill>
                  <a:schemeClr val="bg1">
                    <a:lumMod val="75000"/>
                  </a:schemeClr>
                </a:solidFill>
              </a:rPr>
              <a:t>https://</a:t>
            </a:r>
            <a:r>
              <a:rPr lang="en-US" dirty="0" err="1">
                <a:solidFill>
                  <a:schemeClr val="bg1">
                    <a:lumMod val="75000"/>
                  </a:schemeClr>
                </a:solidFill>
              </a:rPr>
              <a:t>medium.com</a:t>
            </a:r>
            <a:r>
              <a:rPr lang="en-US" dirty="0">
                <a:solidFill>
                  <a:schemeClr val="bg1">
                    <a:lumMod val="75000"/>
                  </a:schemeClr>
                </a:solidFill>
              </a:rPr>
              <a:t>/@</a:t>
            </a:r>
            <a:r>
              <a:rPr lang="en-US" dirty="0" err="1">
                <a:solidFill>
                  <a:schemeClr val="bg1">
                    <a:lumMod val="75000"/>
                  </a:schemeClr>
                </a:solidFill>
              </a:rPr>
              <a:t>dmccreary</a:t>
            </a:r>
            <a:r>
              <a:rPr lang="en-US" dirty="0">
                <a:solidFill>
                  <a:schemeClr val="bg1">
                    <a:lumMod val="75000"/>
                  </a:schemeClr>
                </a:solidFill>
              </a:rPr>
              <a:t>/the-knowledge-triangle-c5124637d54c</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21</a:t>
            </a:fld>
            <a:endParaRPr lang="en-US"/>
          </a:p>
        </p:txBody>
      </p:sp>
    </p:spTree>
    <p:extLst>
      <p:ext uri="{BB962C8B-B14F-4D97-AF65-F5344CB8AC3E}">
        <p14:creationId xmlns:p14="http://schemas.microsoft.com/office/powerpoint/2010/main" val="297687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aima.cs.berkeley.edu</a:t>
            </a:r>
            <a:r>
              <a:rPr lang="en-US" dirty="0"/>
              <a:t>/</a:t>
            </a:r>
          </a:p>
        </p:txBody>
      </p:sp>
      <p:sp>
        <p:nvSpPr>
          <p:cNvPr id="4" name="Slide Number Placeholder 3"/>
          <p:cNvSpPr>
            <a:spLocks noGrp="1"/>
          </p:cNvSpPr>
          <p:nvPr>
            <p:ph type="sldNum" sz="quarter" idx="10"/>
          </p:nvPr>
        </p:nvSpPr>
        <p:spPr/>
        <p:txBody>
          <a:bodyPr/>
          <a:lstStyle/>
          <a:p>
            <a:fld id="{BB6D38DD-AF93-9A4A-A336-39340BC39108}" type="slidenum">
              <a:rPr lang="en-US" smtClean="0"/>
              <a:t>23</a:t>
            </a:fld>
            <a:endParaRPr lang="en-US"/>
          </a:p>
        </p:txBody>
      </p:sp>
    </p:spTree>
    <p:extLst>
      <p:ext uri="{BB962C8B-B14F-4D97-AF65-F5344CB8AC3E}">
        <p14:creationId xmlns:p14="http://schemas.microsoft.com/office/powerpoint/2010/main" val="1903208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into some of the reasons that organizations are moving toward knowledge graphs as ways to connect and reuse data.  The structure we used to describe this system is called the DIKY pyramid.  It is a triangle with Data at the bottom, Information at one level up, Knowledge (in the form of a graph) at the third level and Wisdom at the top.  The Wisdom is the layer most strongly associated with AI.  When we think of going to the top of the mountain and we ask the Gurus for advice, we are asking them to apply their knowledge to our specific problem.  We are asking them to transfer knowledge to our context.</a:t>
            </a:r>
          </a:p>
          <a:p>
            <a:endParaRPr lang="en-US" dirty="0"/>
          </a:p>
          <a:p>
            <a:pPr marL="0" marR="0" lvl="0" indent="0" algn="l" defTabSz="1228954" rtl="0" eaLnBrk="1" fontAlgn="auto" latinLnBrk="0" hangingPunct="1">
              <a:lnSpc>
                <a:spcPct val="100000"/>
              </a:lnSpc>
              <a:spcBef>
                <a:spcPts val="0"/>
              </a:spcBef>
              <a:spcAft>
                <a:spcPts val="0"/>
              </a:spcAft>
              <a:buClrTx/>
              <a:buSzTx/>
              <a:buFontTx/>
              <a:buNone/>
              <a:tabLst/>
              <a:defRPr/>
            </a:pPr>
            <a:r>
              <a:rPr lang="en-US" dirty="0"/>
              <a:t>https://en.wikipedia.org/wiki/DIKW_pyramid</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a:p>
        </p:txBody>
      </p:sp>
    </p:spTree>
    <p:extLst>
      <p:ext uri="{BB962C8B-B14F-4D97-AF65-F5344CB8AC3E}">
        <p14:creationId xmlns:p14="http://schemas.microsoft.com/office/powerpoint/2010/main" val="4166253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follows this same DIKW pattern.  However, we want to invoke the idea of raw binary data at the bottom with binary symbols that have little meaning without context.</a:t>
            </a:r>
          </a:p>
          <a:p>
            <a:endParaRPr lang="en-US" dirty="0"/>
          </a:p>
          <a:p>
            <a:r>
              <a:rPr lang="en-US" dirty="0"/>
              <a:t>The second layer is where we identify the nouns in our documents for data.  We look for people, places and things in the byte stream.  This is where we can understand isolated data – know the types, the definitions of the types and be able to validate if the 1s and 0s make sense within a narrow context.</a:t>
            </a:r>
          </a:p>
          <a:p>
            <a:endParaRPr lang="en-US" dirty="0"/>
          </a:p>
          <a:p>
            <a:r>
              <a:rPr lang="en-US" dirty="0"/>
              <a:t>The third layer is where we start to tie our Nouns together in a graph.  It is where we build relationship links between things.  It is where we might look for duplicated data (Master Data Management), where we check for consistency and we verify the patterns of connections are consistent.</a:t>
            </a:r>
          </a:p>
          <a:p>
            <a:endParaRPr lang="en-US" dirty="0"/>
          </a:p>
          <a:p>
            <a:r>
              <a:rPr lang="en-US" dirty="0"/>
              <a:t>The highest level is where we restructure our graph so that it comes in sub-graphs that are reusable across multiple applications.  We can provide consistent APIs that pull data in consistent ways and these interfaces are reusable across many domains.</a:t>
            </a:r>
          </a:p>
          <a:p>
            <a:endParaRPr lang="en-US" dirty="0"/>
          </a:p>
          <a:p>
            <a:r>
              <a:rPr lang="en-US" dirty="0"/>
              <a:t>Central to this pyramid is the concept of continuous enrichment cycles.  As we discover new things at a higher level, we sometimes provide feedback to lower levels.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a:p>
        </p:txBody>
      </p:sp>
    </p:spTree>
    <p:extLst>
      <p:ext uri="{BB962C8B-B14F-4D97-AF65-F5344CB8AC3E}">
        <p14:creationId xmlns:p14="http://schemas.microsoft.com/office/powerpoint/2010/main" val="363910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way to describe the differences between fixed and schema agnostic.  This is related to the way that logic systems make assumptions about unknown data.  Many relational database use logic that imply that missing or unknown data is always false.  Graph databases use an assumption that unknown data is usually unknown.  This is known as the Open World Assumption (OWA).</a:t>
            </a:r>
          </a:p>
          <a:p>
            <a:endParaRPr lang="en-US" dirty="0"/>
          </a:p>
          <a:p>
            <a:r>
              <a:rPr lang="en-US" dirty="0"/>
              <a:t>https://</a:t>
            </a:r>
            <a:r>
              <a:rPr lang="en-US" dirty="0" err="1"/>
              <a:t>en.wikipedia.org</a:t>
            </a:r>
            <a:r>
              <a:rPr lang="en-US" dirty="0"/>
              <a:t>/wiki/Open-</a:t>
            </a:r>
            <a:r>
              <a:rPr lang="en-US" dirty="0" err="1"/>
              <a:t>world_assumption</a:t>
            </a:r>
            <a:endParaRPr lang="en-US" dirty="0"/>
          </a:p>
          <a:p>
            <a:r>
              <a:rPr lang="en-US" dirty="0"/>
              <a:t>http://</a:t>
            </a:r>
            <a:r>
              <a:rPr lang="en-US" dirty="0" err="1"/>
              <a:t>www.mkbergman.com</a:t>
            </a:r>
            <a:r>
              <a:rPr lang="en-US" dirty="0"/>
              <a:t>/852/the-open-world-assumption-elephant-in-the-room/</a:t>
            </a:r>
          </a:p>
        </p:txBody>
      </p:sp>
      <p:sp>
        <p:nvSpPr>
          <p:cNvPr id="4" name="Slide Number Placeholder 3"/>
          <p:cNvSpPr>
            <a:spLocks noGrp="1"/>
          </p:cNvSpPr>
          <p:nvPr>
            <p:ph type="sldNum" sz="quarter" idx="10"/>
          </p:nvPr>
        </p:nvSpPr>
        <p:spPr/>
        <p:txBody>
          <a:bodyPr/>
          <a:lstStyle/>
          <a:p>
            <a:fld id="{B755CE82-12CE-1C44-9652-B32CE8720BD6}" type="slidenum">
              <a:rPr lang="en-US" smtClean="0"/>
              <a:t>29</a:t>
            </a:fld>
            <a:endParaRPr lang="en-US"/>
          </a:p>
        </p:txBody>
      </p:sp>
    </p:spTree>
    <p:extLst>
      <p:ext uri="{BB962C8B-B14F-4D97-AF65-F5344CB8AC3E}">
        <p14:creationId xmlns:p14="http://schemas.microsoft.com/office/powerpoint/2010/main" val="396706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30238"/>
            <a:ext cx="3559175" cy="2003425"/>
          </a:xfrm>
        </p:spPr>
      </p:sp>
      <p:sp>
        <p:nvSpPr>
          <p:cNvPr id="3" name="Notes Placeholder 2"/>
          <p:cNvSpPr>
            <a:spLocks noGrp="1"/>
          </p:cNvSpPr>
          <p:nvPr>
            <p:ph type="body" idx="1"/>
          </p:nvPr>
        </p:nvSpPr>
        <p:spPr/>
        <p:txBody>
          <a:bodyPr>
            <a:normAutofit/>
          </a:bodyPr>
          <a:lstStyle/>
          <a:p>
            <a:pPr marL="0" indent="0">
              <a:buFontTx/>
              <a:buNone/>
            </a:pPr>
            <a:r>
              <a:rPr lang="en-US" dirty="0"/>
              <a:t>My background is a solution architect.  I have spent most of the last 20 years understanding how to objectively match business problems to the appropriate technologies.  My focus has been on the fast-evolving area of NoSQL databases.  I have also had a strong interest in AI, semantics, natural language process and search. </a:t>
            </a:r>
          </a:p>
        </p:txBody>
      </p:sp>
      <p:sp>
        <p:nvSpPr>
          <p:cNvPr id="4" name="Slide Number Placeholder 3"/>
          <p:cNvSpPr>
            <a:spLocks noGrp="1"/>
          </p:cNvSpPr>
          <p:nvPr>
            <p:ph type="sldNum" sz="quarter" idx="10"/>
          </p:nvPr>
        </p:nvSpPr>
        <p:spPr/>
        <p:txBody>
          <a:bodyPr/>
          <a:lstStyle/>
          <a:p>
            <a:fld id="{708EA56A-F1B3-4F1F-ACD0-DEC49C4A85DD}" type="slidenum">
              <a:rPr lang="en-US" smtClean="0"/>
              <a:pPr/>
              <a:t>3</a:t>
            </a:fld>
            <a:endParaRPr lang="en-US" dirty="0"/>
          </a:p>
        </p:txBody>
      </p:sp>
    </p:spTree>
    <p:extLst>
      <p:ext uri="{BB962C8B-B14F-4D97-AF65-F5344CB8AC3E}">
        <p14:creationId xmlns:p14="http://schemas.microsoft.com/office/powerpoint/2010/main" val="3315000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Explainable AI is a key </a:t>
            </a:r>
          </a:p>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https://</a:t>
            </a:r>
            <a:r>
              <a:rPr lang="en-US" sz="1800" dirty="0" err="1">
                <a:solidFill>
                  <a:schemeClr val="bg1">
                    <a:lumMod val="65000"/>
                  </a:schemeClr>
                </a:solidFill>
              </a:rPr>
              <a:t>www.darpa.mil</a:t>
            </a:r>
            <a:r>
              <a:rPr lang="en-US" sz="1800" dirty="0">
                <a:solidFill>
                  <a:schemeClr val="bg1">
                    <a:lumMod val="65000"/>
                  </a:schemeClr>
                </a:solidFill>
              </a:rPr>
              <a:t>/program/explainable-artificial-intelligence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AA27-3892-4360-B986-D6B124C22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996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how you use brain metaphors.  The brain has a much different architecture than an enterprise knowledge graph.  The degree of a EKG is typically around 10, not 10,000.  Relationships in the brain are active and both enrich and suppress signals between neurons.</a:t>
            </a:r>
          </a:p>
        </p:txBody>
      </p:sp>
      <p:sp>
        <p:nvSpPr>
          <p:cNvPr id="4" name="Slide Number Placeholder 3"/>
          <p:cNvSpPr>
            <a:spLocks noGrp="1"/>
          </p:cNvSpPr>
          <p:nvPr>
            <p:ph type="sldNum" sz="quarter" idx="5"/>
          </p:nvPr>
        </p:nvSpPr>
        <p:spPr/>
        <p:txBody>
          <a:bodyPr/>
          <a:lstStyle/>
          <a:p>
            <a:fld id="{71B1AA27-3892-4360-B986-D6B124C223BF}" type="slidenum">
              <a:rPr lang="en-US" smtClean="0"/>
              <a:t>36</a:t>
            </a:fld>
            <a:endParaRPr lang="en-US"/>
          </a:p>
        </p:txBody>
      </p:sp>
    </p:spTree>
    <p:extLst>
      <p:ext uri="{BB962C8B-B14F-4D97-AF65-F5344CB8AC3E}">
        <p14:creationId xmlns:p14="http://schemas.microsoft.com/office/powerpoint/2010/main" val="950884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https://</a:t>
            </a:r>
            <a:r>
              <a:rPr lang="en-US" sz="1800" dirty="0" err="1">
                <a:solidFill>
                  <a:schemeClr val="bg1">
                    <a:lumMod val="65000"/>
                  </a:schemeClr>
                </a:solidFill>
              </a:rPr>
              <a:t>www.theverge.com</a:t>
            </a:r>
            <a:r>
              <a:rPr lang="en-US" sz="1800" dirty="0">
                <a:solidFill>
                  <a:schemeClr val="bg1">
                    <a:lumMod val="65000"/>
                  </a:schemeClr>
                </a:solidFill>
              </a:rPr>
              <a:t>/2017/11/2/16597276/google-ai-image-attacks-adversarial-turtle-rifle-3d-printed</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37</a:t>
            </a:fld>
            <a:endParaRPr lang="en-US"/>
          </a:p>
        </p:txBody>
      </p:sp>
    </p:spTree>
    <p:extLst>
      <p:ext uri="{BB962C8B-B14F-4D97-AF65-F5344CB8AC3E}">
        <p14:creationId xmlns:p14="http://schemas.microsoft.com/office/powerpoint/2010/main" val="1381851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/pdf/1806.01261.pdf</a:t>
            </a:r>
          </a:p>
        </p:txBody>
      </p:sp>
      <p:sp>
        <p:nvSpPr>
          <p:cNvPr id="4" name="Slide Number Placeholder 3"/>
          <p:cNvSpPr>
            <a:spLocks noGrp="1"/>
          </p:cNvSpPr>
          <p:nvPr>
            <p:ph type="sldNum" sz="quarter" idx="10"/>
          </p:nvPr>
        </p:nvSpPr>
        <p:spPr/>
        <p:txBody>
          <a:bodyPr/>
          <a:lstStyle/>
          <a:p>
            <a:fld id="{BB6D38DD-AF93-9A4A-A336-39340BC39108}" type="slidenum">
              <a:rPr lang="en-US" smtClean="0"/>
              <a:t>39</a:t>
            </a:fld>
            <a:endParaRPr lang="en-US"/>
          </a:p>
        </p:txBody>
      </p:sp>
    </p:spTree>
    <p:extLst>
      <p:ext uri="{BB962C8B-B14F-4D97-AF65-F5344CB8AC3E}">
        <p14:creationId xmlns:p14="http://schemas.microsoft.com/office/powerpoint/2010/main" val="2920829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https://medium.com/tensorflow/introducing-neural-structured-learning-in-tensorflow-5a802efd7afd</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41</a:t>
            </a:fld>
            <a:endParaRPr lang="en-US"/>
          </a:p>
        </p:txBody>
      </p:sp>
    </p:spTree>
    <p:extLst>
      <p:ext uri="{BB962C8B-B14F-4D97-AF65-F5344CB8AC3E}">
        <p14:creationId xmlns:p14="http://schemas.microsoft.com/office/powerpoint/2010/main" val="2774249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43</a:t>
            </a:fld>
            <a:endParaRPr lang="en-US"/>
          </a:p>
        </p:txBody>
      </p:sp>
    </p:spTree>
    <p:extLst>
      <p:ext uri="{BB962C8B-B14F-4D97-AF65-F5344CB8AC3E}">
        <p14:creationId xmlns:p14="http://schemas.microsoft.com/office/powerpoint/2010/main" val="2113595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now lets take a step back and take a more structure look at where these tools fit into our business processes at Optum.</a:t>
            </a:r>
          </a:p>
          <a:p>
            <a:endParaRPr lang="en-US" dirty="0"/>
          </a:p>
          <a:p>
            <a:r>
              <a:rPr lang="en-US" dirty="0"/>
              <a:t>There are six</a:t>
            </a:r>
            <a:r>
              <a:rPr lang="en-US" baseline="0" dirty="0"/>
              <a:t> main database architecture patterns we use when we think of a business problem.</a:t>
            </a:r>
          </a:p>
          <a:p>
            <a:endParaRPr lang="en-US" baseline="0" dirty="0"/>
          </a:p>
          <a:p>
            <a:r>
              <a:rPr lang="en-US" baseline="0" dirty="0"/>
              <a:t>Relational or row-stores</a:t>
            </a:r>
          </a:p>
          <a:p>
            <a:r>
              <a:rPr lang="en-US" baseline="0" dirty="0"/>
              <a:t>Analytical or OLAP</a:t>
            </a:r>
          </a:p>
          <a:p>
            <a:r>
              <a:rPr lang="en-US" baseline="0" dirty="0"/>
              <a:t>Key-Value stores – one of the simplest but most extensible data architectures</a:t>
            </a:r>
          </a:p>
          <a:p>
            <a:r>
              <a:rPr lang="en-US" baseline="0" dirty="0"/>
              <a:t>Column-family stores</a:t>
            </a:r>
          </a:p>
          <a:p>
            <a:r>
              <a:rPr lang="en-US" baseline="0" dirty="0"/>
              <a:t>Graph stores</a:t>
            </a:r>
          </a:p>
          <a:p>
            <a:r>
              <a:rPr lang="en-US" baseline="0" dirty="0"/>
              <a:t>and Document stores</a:t>
            </a:r>
          </a:p>
          <a:p>
            <a:endParaRPr lang="en-US" baseline="0" dirty="0"/>
          </a:p>
          <a:p>
            <a:endParaRPr lang="en-US" baseline="0" dirty="0"/>
          </a:p>
          <a:p>
            <a:r>
              <a:rPr lang="en-US" baseline="0" dirty="0"/>
              <a:t>Graph is just one of these six.  Graph stores are often most closely related to document stores.  Both Graph and document stores have the ability for new data to be added to structures without needing to remodel the data.  We call these systems schema-free or schema agnostic.  They are a key driver for highly agile systems.</a:t>
            </a:r>
          </a:p>
          <a:p>
            <a:endParaRPr lang="en-US" baseline="0" dirty="0"/>
          </a:p>
          <a:p>
            <a:r>
              <a:rPr lang="en-US" baseline="0" dirty="0"/>
              <a:t>Your systems may often draw on two or more of these systems.  Databases that support multiple data models are called multi-model databases.  They prevent us from having to store the same data over in multiple systems for transactions, search and analytics.  Multi-modal systems that integrate graph technologies are also an emerging trend.</a:t>
            </a:r>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53058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take a look at the role</a:t>
            </a:r>
            <a:r>
              <a:rPr lang="en-US" baseline="0" dirty="0"/>
              <a:t> of the </a:t>
            </a:r>
            <a:r>
              <a:rPr lang="en-US" b="1" baseline="0" dirty="0"/>
              <a:t>solutions architect </a:t>
            </a:r>
            <a:r>
              <a:rPr lang="en-US" baseline="0" dirty="0"/>
              <a:t>is to select the RIGHT data architecture based on the requirements of the business unit.  Let’s call our main character Sally Solutions.  When a business unit comes to Sally her job is to understand their high-level requirements and match the problem at hand to the right database architecture.  Ideally she would do this before anyone starts to look at products.</a:t>
            </a:r>
          </a:p>
          <a:p>
            <a:endParaRPr lang="en-US" baseline="0" dirty="0"/>
          </a:p>
          <a:p>
            <a:r>
              <a:rPr lang="en-US" baseline="0" dirty="0"/>
              <a:t>The entire point of this session is to make sure we all understand when graph databases and graph technologies should be considered an option.  Graph need to be one of the architectures considered.</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6</a:t>
            </a:fld>
            <a:endParaRPr lang="en-US" dirty="0"/>
          </a:p>
        </p:txBody>
      </p:sp>
    </p:spTree>
    <p:extLst>
      <p:ext uri="{BB962C8B-B14F-4D97-AF65-F5344CB8AC3E}">
        <p14:creationId xmlns:p14="http://schemas.microsoft.com/office/powerpoint/2010/main" val="3615212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 me introduce you to the </a:t>
            </a:r>
            <a:r>
              <a:rPr lang="en-US" sz="1800" dirty="0"/>
              <a:t>Architectural Tradeoff and Analysis Method or ATAM method.</a:t>
            </a:r>
          </a:p>
          <a:p>
            <a:endParaRPr lang="en-US" sz="1800" dirty="0"/>
          </a:p>
          <a:p>
            <a:r>
              <a:rPr lang="en-US" sz="1600" dirty="0"/>
              <a:t>ATAM is a proven structured </a:t>
            </a:r>
            <a:r>
              <a:rPr lang="en-US" baseline="0" dirty="0"/>
              <a:t>process developed by Carnegie’ Mellon's Software Engineering Institute to objectively analyze the tradeoffs when selecting an architecture or database.  The process has two main paths:</a:t>
            </a:r>
          </a:p>
          <a:p>
            <a:endParaRPr lang="en-US" baseline="0" dirty="0"/>
          </a:p>
          <a:p>
            <a:pPr marL="342900" indent="-342900">
              <a:buAutoNum type="arabicParenR"/>
            </a:pPr>
            <a:r>
              <a:rPr lang="en-US" baseline="0" dirty="0"/>
              <a:t>Helps is understand the architecturally significant requirements that help us drive the selection process</a:t>
            </a:r>
          </a:p>
          <a:p>
            <a:pPr marL="342900" indent="-342900">
              <a:buAutoNum type="arabicParenR"/>
            </a:pPr>
            <a:r>
              <a:rPr lang="en-US" baseline="0" dirty="0"/>
              <a:t>The second path helps us understand what possible options we can take.</a:t>
            </a:r>
            <a:br>
              <a:rPr lang="en-US" baseline="0" dirty="0"/>
            </a:br>
            <a:br>
              <a:rPr lang="en-US" baseline="0" dirty="0"/>
            </a:br>
            <a:r>
              <a:rPr lang="en-US" baseline="0" dirty="0"/>
              <a:t>We want </a:t>
            </a:r>
            <a:r>
              <a:rPr lang="en-US" dirty="0"/>
              <a:t>Graph databases are one of the Architectural Approaches.  This is the center box in the 2</a:t>
            </a:r>
            <a:r>
              <a:rPr lang="en-US" baseline="30000" dirty="0"/>
              <a:t>nd</a:t>
            </a:r>
            <a:r>
              <a:rPr lang="en-US" dirty="0"/>
              <a:t> row.</a:t>
            </a:r>
          </a:p>
        </p:txBody>
      </p:sp>
      <p:sp>
        <p:nvSpPr>
          <p:cNvPr id="4" name="Slide Number Placeholder 3"/>
          <p:cNvSpPr>
            <a:spLocks noGrp="1"/>
          </p:cNvSpPr>
          <p:nvPr>
            <p:ph type="sldNum" sz="quarter" idx="10"/>
          </p:nvPr>
        </p:nvSpPr>
        <p:spPr/>
        <p:txBody>
          <a:bodyPr/>
          <a:lstStyle/>
          <a:p>
            <a:fld id="{71B1AA27-3892-4360-B986-D6B124C223BF}" type="slidenum">
              <a:rPr lang="en-US" smtClean="0"/>
              <a:t>7</a:t>
            </a:fld>
            <a:endParaRPr lang="en-US"/>
          </a:p>
        </p:txBody>
      </p:sp>
    </p:spTree>
    <p:extLst>
      <p:ext uri="{BB962C8B-B14F-4D97-AF65-F5344CB8AC3E}">
        <p14:creationId xmlns:p14="http://schemas.microsoft.com/office/powerpoint/2010/main" val="81875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how do the six options fit in?  We want</a:t>
            </a:r>
            <a:r>
              <a:rPr lang="en-US" baseline="0" dirty="0"/>
              <a:t> graph databases to be consider fairly along with existing legacy systems.  Once you have a list of the options you can compare how hard it will be do do your critical user stores for each architecture.  If a process is really easy in a graph but more difficult in a relational database you can see this in your analysis.</a:t>
            </a:r>
          </a:p>
          <a:p>
            <a:endParaRPr lang="en-US" baseline="0" dirty="0"/>
          </a:p>
          <a:p>
            <a:r>
              <a:rPr lang="en-US" baseline="0" dirty="0"/>
              <a:t>Although we will not go into the fine details of doing this analysis, called utility tree analysis, we want you to be aware of the process and be willing to bring in experts to help you use this process to objectively know when graph technologies should be used.</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4293578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https://neo4j.com/graphconnect-2018/ around 51 minutes in</a:t>
            </a:r>
          </a:p>
          <a:p>
            <a:endParaRPr lang="en-US" dirty="0"/>
          </a:p>
          <a:p>
            <a:r>
              <a:rPr lang="en-US" dirty="0"/>
              <a:t>Great Solution Architects help business decision makers make the right stories</a:t>
            </a:r>
          </a:p>
        </p:txBody>
      </p:sp>
      <p:sp>
        <p:nvSpPr>
          <p:cNvPr id="4" name="Slide Number Placeholder 3"/>
          <p:cNvSpPr>
            <a:spLocks noGrp="1"/>
          </p:cNvSpPr>
          <p:nvPr>
            <p:ph type="sldNum" sz="quarter" idx="10"/>
          </p:nvPr>
        </p:nvSpPr>
        <p:spPr/>
        <p:txBody>
          <a:bodyPr/>
          <a:lstStyle/>
          <a:p>
            <a:fld id="{BB6D38DD-AF93-9A4A-A336-39340BC39108}" type="slidenum">
              <a:rPr lang="en-US" smtClean="0"/>
              <a:t>9</a:t>
            </a:fld>
            <a:endParaRPr lang="en-US"/>
          </a:p>
        </p:txBody>
      </p:sp>
    </p:spTree>
    <p:extLst>
      <p:ext uri="{BB962C8B-B14F-4D97-AF65-F5344CB8AC3E}">
        <p14:creationId xmlns:p14="http://schemas.microsoft.com/office/powerpoint/2010/main" val="2755286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relative change in popularity of graph databases compared to other technologies according to DB Engines.  DB Engines has web crawlers that regularly harvest an classify data related to databases.  You can see that Graph Database popularity is the fasting growing database technology.  This trend started in 2013 and it is continuing strong in 2018.  Note that is is not absolute popularity.  This is the change is popularity.  Popularity also does not imply suitability.  However, with these disclaimers aside you can clearly see a sustainable trend.  Let’s see what other evidence we have about the rise of graph technologies.</a:t>
            </a:r>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a:p>
        </p:txBody>
      </p:sp>
    </p:spTree>
    <p:extLst>
      <p:ext uri="{BB962C8B-B14F-4D97-AF65-F5344CB8AC3E}">
        <p14:creationId xmlns:p14="http://schemas.microsoft.com/office/powerpoint/2010/main" val="2249590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https://medium.com/@dmccreary/a-taxonomy-of-graph-use-cases-2ba34618cf78</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11</a:t>
            </a:fld>
            <a:endParaRPr lang="en-US"/>
          </a:p>
        </p:txBody>
      </p:sp>
    </p:spTree>
    <p:extLst>
      <p:ext uri="{BB962C8B-B14F-4D97-AF65-F5344CB8AC3E}">
        <p14:creationId xmlns:p14="http://schemas.microsoft.com/office/powerpoint/2010/main" val="1368798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10/15/19</a:t>
            </a:fld>
            <a:endParaRPr lang="en-US"/>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16272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4E8021CB-BA01-9A4F-81AF-2846AD614058}"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769016" y="2682240"/>
            <a:ext cx="8171785"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3682758" y="6556588"/>
            <a:ext cx="5258041" cy="2104813"/>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940801" y="2682240"/>
            <a:ext cx="8382000"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2065610" y="6556588"/>
            <a:ext cx="5257190" cy="2104813"/>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2439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14895314-66DE-4042-9260-42534530A661}"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233006" y="5681462"/>
            <a:ext cx="3046791" cy="2979938"/>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6286716"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8778752" y="5681462"/>
            <a:ext cx="3046791" cy="2979938"/>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11832193" y="2691882"/>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4324229" y="5681462"/>
            <a:ext cx="3046791" cy="2979938"/>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81410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0" y="2682241"/>
            <a:ext cx="4135120"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EFFF3C70-80BD-CA47-93A5-ACD28F064864}"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889501" y="2682241"/>
            <a:ext cx="4142105"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9031605" y="2678912"/>
            <a:ext cx="4138612"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3166725" y="2678912"/>
            <a:ext cx="4156076"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746103" y="4358640"/>
            <a:ext cx="2143397" cy="2111132"/>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6888207" y="4358640"/>
            <a:ext cx="2143397" cy="2111132"/>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11026819" y="4358640"/>
            <a:ext cx="2143397" cy="2111132"/>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5179404" y="4358640"/>
            <a:ext cx="2143397" cy="2111132"/>
          </a:xfrm>
          <a:solidFill>
            <a:srgbClr val="A22B38"/>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80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79"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1FFC01C0-F92E-DE45-AE53-7A70D1AC22F2}"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073113"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7391846" y="2678914"/>
            <a:ext cx="3285744" cy="2895407"/>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0710581"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14029314"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402307" y="3961158"/>
            <a:ext cx="1637817" cy="1613162"/>
          </a:xfrm>
          <a:solidFill>
            <a:schemeClr val="tx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5721040" y="3961158"/>
            <a:ext cx="1637817" cy="1613162"/>
          </a:xfrm>
          <a:solidFill>
            <a:schemeClr val="accent2"/>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9039774" y="3961158"/>
            <a:ext cx="1637817" cy="1613162"/>
          </a:xfrm>
          <a:solidFill>
            <a:schemeClr val="accent4"/>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12358508" y="3961158"/>
            <a:ext cx="1637817" cy="1613162"/>
          </a:xfrm>
          <a:solidFill>
            <a:schemeClr val="accent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5637752" y="3961158"/>
            <a:ext cx="1637817" cy="1613162"/>
          </a:xfrm>
          <a:solidFill>
            <a:srgbClr val="A22B38"/>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39118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093DFCFF-5E23-514D-8BFB-2F69B08556C4}"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7"/>
            <a:ext cx="3218688" cy="2889797"/>
          </a:xfrm>
          <a:solidFill>
            <a:schemeClr val="tx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4078576" y="2682238"/>
            <a:ext cx="3218688" cy="2889797"/>
          </a:xfrm>
          <a:solidFill>
            <a:schemeClr val="accent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430711" y="2682238"/>
            <a:ext cx="3218688" cy="2889797"/>
          </a:xfrm>
          <a:solidFill>
            <a:schemeClr val="accent4"/>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10782847" y="2682238"/>
            <a:ext cx="3218688" cy="2889797"/>
          </a:xfrm>
          <a:solidFill>
            <a:schemeClr val="accent1"/>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14134980" y="2682238"/>
            <a:ext cx="3218688" cy="2889797"/>
          </a:xfrm>
          <a:solidFill>
            <a:srgbClr val="A22B38"/>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72643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4078572" y="5572034"/>
            <a:ext cx="3218693"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1413498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C4E4F385-C034-394D-9A67-4D38A23443AB}"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0" y="2730135"/>
            <a:ext cx="2489594" cy="1917802"/>
          </a:xfrm>
          <a:solidFill>
            <a:schemeClr val="tx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4" cy="1917802"/>
          </a:xfrm>
          <a:solidFill>
            <a:schemeClr val="accent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4" cy="1917802"/>
          </a:xfrm>
          <a:solidFill>
            <a:schemeClr val="accent4"/>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5257A41A-550D-9143-AC5B-71A754476C80}"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730135"/>
            <a:ext cx="2494484" cy="1448410"/>
          </a:xfrm>
          <a:solidFill>
            <a:schemeClr val="tx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39" y="4235594"/>
            <a:ext cx="2494484" cy="1448410"/>
          </a:xfrm>
          <a:solidFill>
            <a:schemeClr val="accent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39" y="5741052"/>
            <a:ext cx="2494484" cy="1448410"/>
          </a:xfrm>
          <a:solidFill>
            <a:schemeClr val="accent4"/>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343487" y="4236176"/>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348807" y="5741052"/>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39" y="7246509"/>
            <a:ext cx="2494484" cy="1448410"/>
          </a:xfrm>
          <a:solidFill>
            <a:schemeClr val="accent1"/>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3348807" y="7245929"/>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A22DCA91-730A-AD41-8B76-A4CCC8327D42}"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730136"/>
            <a:ext cx="1540691" cy="1126541"/>
          </a:xfrm>
          <a:solidFill>
            <a:schemeClr val="tx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1" y="3933425"/>
            <a:ext cx="1540691" cy="1126541"/>
          </a:xfrm>
          <a:solidFill>
            <a:schemeClr val="accent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1" y="5136713"/>
            <a:ext cx="1540691" cy="1126541"/>
          </a:xfrm>
          <a:solidFill>
            <a:schemeClr val="accent4"/>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89537" y="2730136"/>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94857" y="3930034"/>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94857" y="5129932"/>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389537" y="6329829"/>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726441" y="7543288"/>
            <a:ext cx="1540691" cy="1126541"/>
          </a:xfrm>
          <a:solidFill>
            <a:srgbClr val="A22B38"/>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2394857" y="7529728"/>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10/15/19</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3" y="4364296"/>
            <a:ext cx="4642697" cy="893747"/>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0962" y="3352799"/>
            <a:ext cx="7979680" cy="3352807"/>
          </a:xfrm>
          <a:prstGeom prst="rect">
            <a:avLst/>
          </a:prstGeom>
        </p:spPr>
      </p:pic>
      <p:sp>
        <p:nvSpPr>
          <p:cNvPr id="2" name="Date Placeholder 1"/>
          <p:cNvSpPr>
            <a:spLocks noGrp="1"/>
          </p:cNvSpPr>
          <p:nvPr>
            <p:ph type="dt" sz="half" idx="10"/>
          </p:nvPr>
        </p:nvSpPr>
        <p:spPr bwMode="gray"/>
        <p:txBody>
          <a:bodyPr/>
          <a:lstStyle/>
          <a:p>
            <a:fld id="{F079C128-4385-F346-B9A2-B7516B5A986E}" type="datetime1">
              <a:rPr lang="en-US" smtClean="0"/>
              <a:t>10/15/19</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8406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39" y="2677585"/>
            <a:ext cx="8102601"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1" y="2677585"/>
            <a:ext cx="8302172"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2E9F45-202C-9B49-8A22-BE127BEE04E2}" type="datetime1">
              <a:rPr lang="en-US" smtClean="0"/>
              <a:t>10/15/19</a:t>
            </a:fld>
            <a:endParaRPr lang="en-US"/>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9"/>
            <a:ext cx="8070004"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
        <p:nvSpPr>
          <p:cNvPr id="10" name="Text Placeholder 4"/>
          <p:cNvSpPr>
            <a:spLocks noGrp="1"/>
          </p:cNvSpPr>
          <p:nvPr>
            <p:ph type="body" sz="quarter" idx="3" hasCustomPrompt="1"/>
          </p:nvPr>
        </p:nvSpPr>
        <p:spPr>
          <a:xfrm>
            <a:off x="9052560" y="1640149"/>
            <a:ext cx="8270240"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p:nvPr>
        </p:nvSpPr>
        <p:spPr bwMode="gray">
          <a:xfrm>
            <a:off x="754380" y="5726371"/>
            <a:ext cx="10528058" cy="708234"/>
          </a:xfrm>
        </p:spPr>
        <p:txBody>
          <a:bodyPr anchor="ctr"/>
          <a:lstStyle>
            <a:lvl1pPr>
              <a:defRPr sz="3060">
                <a:solidFill>
                  <a:schemeClr val="accent1"/>
                </a:solidFill>
              </a:defRPr>
            </a:lvl1pPr>
          </a:lstStyle>
          <a:p>
            <a:endParaRPr lang="en-US" dirty="0"/>
          </a:p>
        </p:txBody>
      </p:sp>
      <p:sp>
        <p:nvSpPr>
          <p:cNvPr id="3" name="Text Placeholder 2"/>
          <p:cNvSpPr>
            <a:spLocks noGrp="1"/>
          </p:cNvSpPr>
          <p:nvPr>
            <p:ph type="body" idx="1"/>
          </p:nvPr>
        </p:nvSpPr>
        <p:spPr bwMode="gray">
          <a:xfrm>
            <a:off x="754380" y="6530983"/>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endParaRPr lang="en-US" dirty="0"/>
          </a:p>
        </p:txBody>
      </p:sp>
      <p:sp>
        <p:nvSpPr>
          <p:cNvPr id="4" name="TextBox 3"/>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8" name="TextBox 7"/>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9" name="Text Placeholder 2"/>
          <p:cNvSpPr>
            <a:spLocks noGrp="1"/>
          </p:cNvSpPr>
          <p:nvPr>
            <p:ph type="body" idx="10"/>
          </p:nvPr>
        </p:nvSpPr>
        <p:spPr bwMode="gray">
          <a:xfrm>
            <a:off x="754377" y="7338156"/>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endParaRPr lang="en-US" dirty="0"/>
          </a:p>
        </p:txBody>
      </p:sp>
      <p:sp>
        <p:nvSpPr>
          <p:cNvPr id="13" name="TextBox 12"/>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4" name="TextBox 13"/>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15" name="TextBox 14"/>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6" name="TextBox 15"/>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75833" y="9186271"/>
            <a:ext cx="2091110" cy="651982"/>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ull Page -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B18392-0FDE-4A9D-8675-682554B980EC}"/>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sp>
        <p:nvSpPr>
          <p:cNvPr id="2" name="Title 1">
            <a:extLst>
              <a:ext uri="{FF2B5EF4-FFF2-40B4-BE49-F238E27FC236}">
                <a16:creationId xmlns:a16="http://schemas.microsoft.com/office/drawing/2014/main" id="{927E40C9-7517-4B2D-AAB7-5F2E4A6EF518}"/>
              </a:ext>
            </a:extLst>
          </p:cNvPr>
          <p:cNvSpPr>
            <a:spLocks noGrp="1"/>
          </p:cNvSpPr>
          <p:nvPr>
            <p:ph type="title" hasCustomPrompt="1"/>
          </p:nvPr>
        </p:nvSpPr>
        <p:spPr/>
        <p:txBody>
          <a:bodyPr/>
          <a:lstStyle>
            <a:lvl1pPr>
              <a:defRPr/>
            </a:lvl1pPr>
          </a:lstStyle>
          <a:p>
            <a:r>
              <a:rPr lang="en-US" dirty="0"/>
              <a:t>Arial Bold 36pt</a:t>
            </a:r>
          </a:p>
        </p:txBody>
      </p:sp>
      <p:sp>
        <p:nvSpPr>
          <p:cNvPr id="4" name="Content Placeholder 3">
            <a:extLst>
              <a:ext uri="{FF2B5EF4-FFF2-40B4-BE49-F238E27FC236}">
                <a16:creationId xmlns:a16="http://schemas.microsoft.com/office/drawing/2014/main" id="{9636DBF8-2606-48AE-B144-B248B9B846AE}"/>
              </a:ext>
            </a:extLst>
          </p:cNvPr>
          <p:cNvSpPr>
            <a:spLocks noGrp="1"/>
          </p:cNvSpPr>
          <p:nvPr>
            <p:ph sz="quarter" idx="10" hasCustomPrompt="1"/>
          </p:nvPr>
        </p:nvSpPr>
        <p:spPr>
          <a:xfrm>
            <a:off x="1376884" y="2749296"/>
            <a:ext cx="15610636" cy="641502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5" name="Slide Number Placeholder 4">
            <a:extLst>
              <a:ext uri="{FF2B5EF4-FFF2-40B4-BE49-F238E27FC236}">
                <a16:creationId xmlns:a16="http://schemas.microsoft.com/office/drawing/2014/main" id="{F838042B-8F0F-4283-A029-A5A4A27BE0DD}"/>
              </a:ext>
            </a:extLst>
          </p:cNvPr>
          <p:cNvSpPr>
            <a:spLocks noGrp="1"/>
          </p:cNvSpPr>
          <p:nvPr>
            <p:ph type="sldNum" sz="quarter" idx="11"/>
          </p:nvPr>
        </p:nvSpPr>
        <p:spPr/>
        <p:txBody>
          <a:bodyPr/>
          <a:lstStyle/>
          <a:p>
            <a:fld id="{6575370D-4E78-C44F-8DB3-41D140BF8DE9}" type="slidenum">
              <a:rPr lang="en-US" smtClean="0"/>
              <a:pPr/>
              <a:t>‹#›</a:t>
            </a:fld>
            <a:endParaRPr lang="en-US" dirty="0"/>
          </a:p>
        </p:txBody>
      </p:sp>
      <p:pic>
        <p:nvPicPr>
          <p:cNvPr id="10" name="Picture 9">
            <a:extLst>
              <a:ext uri="{FF2B5EF4-FFF2-40B4-BE49-F238E27FC236}">
                <a16:creationId xmlns:a16="http://schemas.microsoft.com/office/drawing/2014/main" id="{77E75CA7-F867-4BE9-B137-EBA615DB60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 r="2147" b="-2"/>
          <a:stretch/>
        </p:blipFill>
        <p:spPr>
          <a:xfrm>
            <a:off x="1341124" y="9562187"/>
            <a:ext cx="2672968" cy="199873"/>
          </a:xfrm>
          <a:prstGeom prst="rect">
            <a:avLst/>
          </a:prstGeom>
        </p:spPr>
      </p:pic>
      <p:sp>
        <p:nvSpPr>
          <p:cNvPr id="11" name="TextBox 10">
            <a:extLst>
              <a:ext uri="{FF2B5EF4-FFF2-40B4-BE49-F238E27FC236}">
                <a16:creationId xmlns:a16="http://schemas.microsoft.com/office/drawing/2014/main" id="{E1C65A50-DEA6-4CC9-8E90-5F13B4BCA22B}"/>
              </a:ext>
            </a:extLst>
          </p:cNvPr>
          <p:cNvSpPr txBox="1">
            <a:spLocks noChangeArrowheads="1"/>
          </p:cNvSpPr>
          <p:nvPr userDrawn="1"/>
        </p:nvSpPr>
        <p:spPr bwMode="auto">
          <a:xfrm>
            <a:off x="6457246" y="9606892"/>
            <a:ext cx="10116349" cy="15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sz="1300">
                <a:solidFill>
                  <a:schemeClr val="tx1"/>
                </a:solidFill>
                <a:latin typeface="Arial" pitchFamily="34" charset="0"/>
                <a:ea typeface="ＭＳ Ｐゴシック" pitchFamily="34" charset="-128"/>
              </a:defRPr>
            </a:lvl1pPr>
            <a:lvl2pPr marL="742950" indent="-285750" eaLnBrk="0" hangingPunct="0">
              <a:defRPr sz="1300">
                <a:solidFill>
                  <a:schemeClr val="tx1"/>
                </a:solidFill>
                <a:latin typeface="Arial" pitchFamily="34" charset="0"/>
                <a:ea typeface="ＭＳ Ｐゴシック" pitchFamily="34" charset="-128"/>
              </a:defRPr>
            </a:lvl2pPr>
            <a:lvl3pPr marL="1143000" indent="-228600" eaLnBrk="0" hangingPunct="0">
              <a:defRPr sz="1300">
                <a:solidFill>
                  <a:schemeClr val="tx1"/>
                </a:solidFill>
                <a:latin typeface="Arial" pitchFamily="34" charset="0"/>
                <a:ea typeface="ＭＳ Ｐゴシック" pitchFamily="34" charset="-128"/>
              </a:defRPr>
            </a:lvl3pPr>
            <a:lvl4pPr marL="1600200" indent="-228600" eaLnBrk="0" hangingPunct="0">
              <a:defRPr sz="1300">
                <a:solidFill>
                  <a:schemeClr val="tx1"/>
                </a:solidFill>
                <a:latin typeface="Arial" pitchFamily="34" charset="0"/>
                <a:ea typeface="ＭＳ Ｐゴシック" pitchFamily="34" charset="-128"/>
              </a:defRPr>
            </a:lvl4pPr>
            <a:lvl5pPr marL="2057400" indent="-228600" eaLnBrk="0" hangingPunct="0">
              <a:defRPr sz="13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9pPr>
          </a:lstStyle>
          <a:p>
            <a:pPr algn="r">
              <a:defRPr/>
            </a:pPr>
            <a:r>
              <a:rPr lang="en-US" sz="1020" dirty="0"/>
              <a:t>© 2017 UnitedHealth Group. Any use, copying or distribution without written permission from UnitedHealth Group is prohibited.</a:t>
            </a:r>
          </a:p>
        </p:txBody>
      </p:sp>
    </p:spTree>
    <p:extLst>
      <p:ext uri="{BB962C8B-B14F-4D97-AF65-F5344CB8AC3E}">
        <p14:creationId xmlns:p14="http://schemas.microsoft.com/office/powerpoint/2010/main" val="1516295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 Column - Blue">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B5CC5C-F030-4724-81FA-33C3B9159A30}"/>
              </a:ext>
            </a:extLst>
          </p:cNvPr>
          <p:cNvSpPr>
            <a:spLocks noGrp="1"/>
          </p:cNvSpPr>
          <p:nvPr>
            <p:ph sz="quarter" idx="13" hasCustomPrompt="1"/>
          </p:nvPr>
        </p:nvSpPr>
        <p:spPr>
          <a:xfrm>
            <a:off x="9471663" y="2738123"/>
            <a:ext cx="6935329" cy="6079279"/>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14" name="Content Placeholder 9">
            <a:extLst>
              <a:ext uri="{FF2B5EF4-FFF2-40B4-BE49-F238E27FC236}">
                <a16:creationId xmlns:a16="http://schemas.microsoft.com/office/drawing/2014/main" id="{EB30387D-7E51-4F68-8F96-43BFBF86D0D5}"/>
              </a:ext>
            </a:extLst>
          </p:cNvPr>
          <p:cNvSpPr>
            <a:spLocks noGrp="1"/>
          </p:cNvSpPr>
          <p:nvPr>
            <p:ph sz="quarter" idx="14" hasCustomPrompt="1"/>
          </p:nvPr>
        </p:nvSpPr>
        <p:spPr>
          <a:xfrm>
            <a:off x="1341120" y="2738123"/>
            <a:ext cx="7604201" cy="611186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7" name="Rectangle 6">
            <a:extLst>
              <a:ext uri="{FF2B5EF4-FFF2-40B4-BE49-F238E27FC236}">
                <a16:creationId xmlns:a16="http://schemas.microsoft.com/office/drawing/2014/main" id="{BD4E6F08-3FBF-486D-9237-EECD97B54844}"/>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graphicFrame>
        <p:nvGraphicFramePr>
          <p:cNvPr id="11" name="Object 10" hidden="1">
            <a:extLst>
              <a:ext uri="{FF2B5EF4-FFF2-40B4-BE49-F238E27FC236}">
                <a16:creationId xmlns:a16="http://schemas.microsoft.com/office/drawing/2014/main" id="{45240704-9DD9-4D59-BBFF-411FC9AAEC40}"/>
              </a:ext>
            </a:extLst>
          </p:cNvPr>
          <p:cNvGraphicFramePr>
            <a:graphicFrameLocks noChangeAspect="1"/>
          </p:cNvGraphicFramePr>
          <p:nvPr>
            <p:custDataLst>
              <p:tags r:id="rId2"/>
            </p:custDataLst>
            <p:extLst/>
          </p:nvPr>
        </p:nvGraphicFramePr>
        <p:xfrm>
          <a:off x="3108" y="2332"/>
          <a:ext cx="3104" cy="2327"/>
        </p:xfrm>
        <a:graphic>
          <a:graphicData uri="http://schemas.openxmlformats.org/presentationml/2006/ole">
            <mc:AlternateContent xmlns:mc="http://schemas.openxmlformats.org/markup-compatibility/2006">
              <mc:Choice xmlns:v="urn:schemas-microsoft-com:vml" Requires="v">
                <p:oleObj spid="_x0000_s1412" name="think-cell Slide" r:id="rId4" imgW="408" imgH="408" progId="TCLayout.ActiveDocument.1">
                  <p:embed/>
                </p:oleObj>
              </mc:Choice>
              <mc:Fallback>
                <p:oleObj name="think-cell Slide" r:id="rId4" imgW="408" imgH="408" progId="TCLayout.ActiveDocument.1">
                  <p:embed/>
                  <p:pic>
                    <p:nvPicPr>
                      <p:cNvPr id="0" name=""/>
                      <p:cNvPicPr/>
                      <p:nvPr/>
                    </p:nvPicPr>
                    <p:blipFill>
                      <a:blip r:embed="rId5"/>
                      <a:stretch>
                        <a:fillRect/>
                      </a:stretch>
                    </p:blipFill>
                    <p:spPr>
                      <a:xfrm>
                        <a:off x="3108" y="2332"/>
                        <a:ext cx="3104" cy="2327"/>
                      </a:xfrm>
                      <a:prstGeom prst="rect">
                        <a:avLst/>
                      </a:prstGeom>
                    </p:spPr>
                  </p:pic>
                </p:oleObj>
              </mc:Fallback>
            </mc:AlternateContent>
          </a:graphicData>
        </a:graphic>
      </p:graphicFrame>
      <p:sp>
        <p:nvSpPr>
          <p:cNvPr id="8" name="Title 1"/>
          <p:cNvSpPr>
            <a:spLocks noGrp="1"/>
          </p:cNvSpPr>
          <p:nvPr>
            <p:ph type="title" hasCustomPrompt="1"/>
          </p:nvPr>
        </p:nvSpPr>
        <p:spPr>
          <a:xfrm>
            <a:off x="1353986" y="736598"/>
            <a:ext cx="15633538" cy="930301"/>
          </a:xfrm>
          <a:prstGeom prst="rect">
            <a:avLst/>
          </a:prstGeom>
        </p:spPr>
        <p:txBody>
          <a:bodyPr vert="horz" lIns="0" rIns="0" anchor="ctr"/>
          <a:lstStyle>
            <a:lvl1pPr>
              <a:defRPr sz="6120" b="1" i="0">
                <a:solidFill>
                  <a:schemeClr val="bg1"/>
                </a:solidFill>
                <a:latin typeface="+mj-lt"/>
                <a:cs typeface="Arial"/>
              </a:defRPr>
            </a:lvl1pPr>
          </a:lstStyle>
          <a:p>
            <a:r>
              <a:rPr lang="en-US" dirty="0"/>
              <a:t>Arial Bold 36pt</a:t>
            </a:r>
          </a:p>
        </p:txBody>
      </p:sp>
      <p:sp>
        <p:nvSpPr>
          <p:cNvPr id="2" name="Slide Number Placeholder 1">
            <a:extLst>
              <a:ext uri="{FF2B5EF4-FFF2-40B4-BE49-F238E27FC236}">
                <a16:creationId xmlns:a16="http://schemas.microsoft.com/office/drawing/2014/main" id="{A5D6A73B-A327-4304-AE2F-3414E47D3E62}"/>
              </a:ext>
            </a:extLst>
          </p:cNvPr>
          <p:cNvSpPr>
            <a:spLocks noGrp="1"/>
          </p:cNvSpPr>
          <p:nvPr>
            <p:ph type="sldNum" sz="quarter" idx="12"/>
          </p:nvPr>
        </p:nvSpPr>
        <p:spPr/>
        <p:txBody>
          <a:bodyPr/>
          <a:lstStyle/>
          <a:p>
            <a:fld id="{6575370D-4E78-C44F-8DB3-41D140BF8DE9}" type="slidenum">
              <a:rPr lang="en-US" smtClean="0"/>
              <a:pPr/>
              <a:t>‹#›</a:t>
            </a:fld>
            <a:endParaRPr lang="en-US" dirty="0"/>
          </a:p>
        </p:txBody>
      </p:sp>
      <p:pic>
        <p:nvPicPr>
          <p:cNvPr id="12" name="Picture 11">
            <a:extLst>
              <a:ext uri="{FF2B5EF4-FFF2-40B4-BE49-F238E27FC236}">
                <a16:creationId xmlns:a16="http://schemas.microsoft.com/office/drawing/2014/main" id="{613337D0-5BDC-4C8C-A86F-6EC63BA47762}"/>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1" t="1" r="1909" b="-1"/>
          <a:stretch/>
        </p:blipFill>
        <p:spPr>
          <a:xfrm>
            <a:off x="1341123" y="9567598"/>
            <a:ext cx="2606892" cy="194462"/>
          </a:xfrm>
          <a:prstGeom prst="rect">
            <a:avLst/>
          </a:prstGeom>
        </p:spPr>
      </p:pic>
      <p:sp>
        <p:nvSpPr>
          <p:cNvPr id="13" name="TextBox 12">
            <a:extLst>
              <a:ext uri="{FF2B5EF4-FFF2-40B4-BE49-F238E27FC236}">
                <a16:creationId xmlns:a16="http://schemas.microsoft.com/office/drawing/2014/main" id="{78045B41-B935-4648-82FB-DD59221EF1EB}"/>
              </a:ext>
            </a:extLst>
          </p:cNvPr>
          <p:cNvSpPr txBox="1">
            <a:spLocks noChangeArrowheads="1"/>
          </p:cNvSpPr>
          <p:nvPr userDrawn="1"/>
        </p:nvSpPr>
        <p:spPr bwMode="auto">
          <a:xfrm>
            <a:off x="6457246" y="9606892"/>
            <a:ext cx="10116349" cy="15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sz="1300">
                <a:solidFill>
                  <a:schemeClr val="tx1"/>
                </a:solidFill>
                <a:latin typeface="Arial" pitchFamily="34" charset="0"/>
                <a:ea typeface="ＭＳ Ｐゴシック" pitchFamily="34" charset="-128"/>
              </a:defRPr>
            </a:lvl1pPr>
            <a:lvl2pPr marL="742950" indent="-285750" eaLnBrk="0" hangingPunct="0">
              <a:defRPr sz="1300">
                <a:solidFill>
                  <a:schemeClr val="tx1"/>
                </a:solidFill>
                <a:latin typeface="Arial" pitchFamily="34" charset="0"/>
                <a:ea typeface="ＭＳ Ｐゴシック" pitchFamily="34" charset="-128"/>
              </a:defRPr>
            </a:lvl2pPr>
            <a:lvl3pPr marL="1143000" indent="-228600" eaLnBrk="0" hangingPunct="0">
              <a:defRPr sz="1300">
                <a:solidFill>
                  <a:schemeClr val="tx1"/>
                </a:solidFill>
                <a:latin typeface="Arial" pitchFamily="34" charset="0"/>
                <a:ea typeface="ＭＳ Ｐゴシック" pitchFamily="34" charset="-128"/>
              </a:defRPr>
            </a:lvl3pPr>
            <a:lvl4pPr marL="1600200" indent="-228600" eaLnBrk="0" hangingPunct="0">
              <a:defRPr sz="1300">
                <a:solidFill>
                  <a:schemeClr val="tx1"/>
                </a:solidFill>
                <a:latin typeface="Arial" pitchFamily="34" charset="0"/>
                <a:ea typeface="ＭＳ Ｐゴシック" pitchFamily="34" charset="-128"/>
              </a:defRPr>
            </a:lvl4pPr>
            <a:lvl5pPr marL="2057400" indent="-228600" eaLnBrk="0" hangingPunct="0">
              <a:defRPr sz="13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9pPr>
          </a:lstStyle>
          <a:p>
            <a:pPr algn="r">
              <a:defRPr/>
            </a:pPr>
            <a:r>
              <a:rPr lang="en-US" sz="1020" dirty="0"/>
              <a:t>© 2017 UnitedHealth Group. Any use, copying or distribution without written permission from UnitedHealth Group is prohibited.</a:t>
            </a:r>
          </a:p>
        </p:txBody>
      </p:sp>
    </p:spTree>
    <p:extLst>
      <p:ext uri="{BB962C8B-B14F-4D97-AF65-F5344CB8AC3E}">
        <p14:creationId xmlns:p14="http://schemas.microsoft.com/office/powerpoint/2010/main" val="1580724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547" y="764256"/>
            <a:ext cx="16662507" cy="812533"/>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609547" y="2253729"/>
            <a:ext cx="16662507" cy="668096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dirty="0"/>
          </a:p>
        </p:txBody>
      </p:sp>
      <p:sp>
        <p:nvSpPr>
          <p:cNvPr id="19" name="Shape 19"/>
          <p:cNvSpPr txBox="1">
            <a:spLocks noGrp="1"/>
          </p:cNvSpPr>
          <p:nvPr>
            <p:ph type="sldNum" idx="12"/>
          </p:nvPr>
        </p:nvSpPr>
        <p:spPr>
          <a:xfrm>
            <a:off x="16199040" y="8934690"/>
            <a:ext cx="1073013" cy="76970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87127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894081" y="1986069"/>
            <a:ext cx="16428720" cy="7029238"/>
          </a:xfrm>
        </p:spPr>
        <p:txBody>
          <a:bodyPr/>
          <a:lstStyle>
            <a:lvl2pPr marL="251466" indent="-251466">
              <a:defRPr/>
            </a:lvl2pPr>
            <a:lvl3pPr marL="591410" indent="-242152">
              <a:defRPr/>
            </a:lvl3pPr>
            <a:lvl4pPr marL="922041" indent="-251466">
              <a:defRPr/>
            </a:lvl4pPr>
            <a:lvl5pPr marL="1341150" indent="-33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94081" y="1564640"/>
            <a:ext cx="1642872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21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0003" y="391311"/>
            <a:ext cx="15812236" cy="1198126"/>
          </a:xfrm>
        </p:spPr>
        <p:txBody>
          <a:bodyPr/>
          <a:lstStyle/>
          <a:p>
            <a:r>
              <a:rPr lang="en-US"/>
              <a:t>Click to edit Master title style</a:t>
            </a:r>
          </a:p>
        </p:txBody>
      </p:sp>
      <p:sp>
        <p:nvSpPr>
          <p:cNvPr id="3" name="Content Placeholder 2"/>
          <p:cNvSpPr>
            <a:spLocks noGrp="1"/>
          </p:cNvSpPr>
          <p:nvPr>
            <p:ph idx="1"/>
          </p:nvPr>
        </p:nvSpPr>
        <p:spPr>
          <a:xfrm>
            <a:off x="840003" y="2075209"/>
            <a:ext cx="15812238" cy="6984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7767320" y="9514242"/>
            <a:ext cx="8689339" cy="535517"/>
          </a:xfrm>
          <a:prstGeom prst="rect">
            <a:avLst/>
          </a:prstGeom>
        </p:spPr>
        <p:txBody>
          <a:bodyPr/>
          <a:lstStyle/>
          <a:p>
            <a:r>
              <a:rPr lang="en-US" dirty="0"/>
              <a:t>Advanced Technology Collaborative</a:t>
            </a:r>
          </a:p>
        </p:txBody>
      </p:sp>
      <p:sp>
        <p:nvSpPr>
          <p:cNvPr id="6" name="Slide Number Placeholder 5"/>
          <p:cNvSpPr>
            <a:spLocks noGrp="1"/>
          </p:cNvSpPr>
          <p:nvPr>
            <p:ph type="sldNum" sz="quarter" idx="12"/>
          </p:nvPr>
        </p:nvSpPr>
        <p:spPr/>
        <p:txBody>
          <a:bodyPr/>
          <a:lstStyle>
            <a:lvl1pPr>
              <a:defRPr/>
            </a:lvl1pPr>
          </a:lstStyle>
          <a:p>
            <a:fld id="{2345656E-1A58-2949-9BF0-BFF03A6A0871}" type="slidenum">
              <a:rPr lang="en-US" smtClean="0"/>
              <a:pPr/>
              <a:t>‹#›</a:t>
            </a:fld>
            <a:endParaRPr lang="en-US" dirty="0"/>
          </a:p>
        </p:txBody>
      </p:sp>
      <p:sp>
        <p:nvSpPr>
          <p:cNvPr id="7" name="Rectangle 6"/>
          <p:cNvSpPr/>
          <p:nvPr userDrawn="1"/>
        </p:nvSpPr>
        <p:spPr>
          <a:xfrm>
            <a:off x="0" y="1697621"/>
            <a:ext cx="17881600" cy="228970"/>
          </a:xfrm>
          <a:prstGeom prst="rect">
            <a:avLst/>
          </a:prstGeom>
          <a:gradFill flip="none" rotWithShape="1">
            <a:gsLst>
              <a:gs pos="0">
                <a:schemeClr val="accent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spTree>
    <p:extLst>
      <p:ext uri="{BB962C8B-B14F-4D97-AF65-F5344CB8AC3E}">
        <p14:creationId xmlns:p14="http://schemas.microsoft.com/office/powerpoint/2010/main" val="10474181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Graph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7881600" cy="10058400"/>
          </a:xfrm>
          <a:prstGeom prst="rect">
            <a:avLst/>
          </a:prstGeom>
        </p:spPr>
      </p:pic>
    </p:spTree>
    <p:extLst>
      <p:ext uri="{BB962C8B-B14F-4D97-AF65-F5344CB8AC3E}">
        <p14:creationId xmlns:p14="http://schemas.microsoft.com/office/powerpoint/2010/main" val="12325762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757AEA-AEC1-EE42-930C-25C55E03D496}" type="datetime1">
              <a:rPr lang="en-US" smtClean="0"/>
              <a:t>10/15/19</a:t>
            </a:fld>
            <a:endParaRPr lang="en-US"/>
          </a:p>
        </p:txBody>
      </p:sp>
      <p:sp>
        <p:nvSpPr>
          <p:cNvPr id="3" name="Footer Placeholder 2"/>
          <p:cNvSpPr>
            <a:spLocks noGrp="1"/>
          </p:cNvSpPr>
          <p:nvPr>
            <p:ph type="ftr" sz="quarter" idx="11"/>
          </p:nvPr>
        </p:nvSpPr>
        <p:spPr/>
        <p:txBody>
          <a:bodyPr/>
          <a:lstStyle/>
          <a:p>
            <a:r>
              <a:rPr lang="en-US"/>
              <a:t>Dan McCreary</a:t>
            </a:r>
          </a:p>
        </p:txBody>
      </p:sp>
      <p:sp>
        <p:nvSpPr>
          <p:cNvPr id="4" name="Slide Number Placeholder 3"/>
          <p:cNvSpPr>
            <a:spLocks noGrp="1"/>
          </p:cNvSpPr>
          <p:nvPr>
            <p:ph type="sldNum" sz="quarter" idx="12"/>
          </p:nvPr>
        </p:nvSpPr>
        <p:spPr/>
        <p:txBody>
          <a:bodyPr/>
          <a:lstStyle/>
          <a:p>
            <a:fld id="{89680184-36F0-7340-B2B6-917CC4ADF00C}" type="slidenum">
              <a:rPr lang="en-US" smtClean="0"/>
              <a:t>‹#›</a:t>
            </a:fld>
            <a:endParaRPr lang="en-US"/>
          </a:p>
        </p:txBody>
      </p:sp>
    </p:spTree>
    <p:extLst>
      <p:ext uri="{BB962C8B-B14F-4D97-AF65-F5344CB8AC3E}">
        <p14:creationId xmlns:p14="http://schemas.microsoft.com/office/powerpoint/2010/main" val="131647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35200" y="1646133"/>
            <a:ext cx="13411200" cy="3501813"/>
          </a:xfrm>
        </p:spPr>
        <p:txBody>
          <a:bodyPr anchor="b"/>
          <a:lstStyle>
            <a:lvl1pPr algn="ctr">
              <a:defRPr sz="8800"/>
            </a:lvl1pPr>
          </a:lstStyle>
          <a:p>
            <a:r>
              <a:rPr lang="en-US"/>
              <a:t>Click to edit Master title style</a:t>
            </a:r>
          </a:p>
        </p:txBody>
      </p:sp>
      <p:sp>
        <p:nvSpPr>
          <p:cNvPr id="3" name="Subtitle 2"/>
          <p:cNvSpPr>
            <a:spLocks noGrp="1"/>
          </p:cNvSpPr>
          <p:nvPr>
            <p:ph type="subTitle" idx="1"/>
          </p:nvPr>
        </p:nvSpPr>
        <p:spPr>
          <a:xfrm>
            <a:off x="2235200" y="5282989"/>
            <a:ext cx="13411200" cy="2428451"/>
          </a:xfrm>
        </p:spPr>
        <p:txBody>
          <a:bodyPr/>
          <a:lstStyle>
            <a:lvl1pPr marL="0" indent="0" algn="ctr">
              <a:buNone/>
              <a:defRPr sz="3520"/>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a:t>Click to edit Master subtitle style</a:t>
            </a:r>
          </a:p>
        </p:txBody>
      </p:sp>
      <p:sp>
        <p:nvSpPr>
          <p:cNvPr id="4" name="Date Placeholder 3"/>
          <p:cNvSpPr>
            <a:spLocks noGrp="1"/>
          </p:cNvSpPr>
          <p:nvPr>
            <p:ph type="dt" sz="half" idx="10"/>
          </p:nvPr>
        </p:nvSpPr>
        <p:spPr/>
        <p:txBody>
          <a:bodyPr/>
          <a:lstStyle/>
          <a:p>
            <a:fld id="{11DE76D9-515A-2A4F-AB1C-71206A7282E3}" type="datetime1">
              <a:rPr lang="en-US" smtClean="0"/>
              <a:t>10/15/19</a:t>
            </a:fld>
            <a:endParaRPr lang="en-US"/>
          </a:p>
        </p:txBody>
      </p:sp>
      <p:sp>
        <p:nvSpPr>
          <p:cNvPr id="5" name="Footer Placeholder 4"/>
          <p:cNvSpPr>
            <a:spLocks noGrp="1"/>
          </p:cNvSpPr>
          <p:nvPr>
            <p:ph type="ftr" sz="quarter" idx="11"/>
          </p:nvPr>
        </p:nvSpPr>
        <p:spPr/>
        <p:txBody>
          <a:bodyPr/>
          <a:lstStyle/>
          <a:p>
            <a:r>
              <a:rPr lang="en-US"/>
              <a:t>Dan McCreary</a:t>
            </a:r>
          </a:p>
        </p:txBody>
      </p:sp>
      <p:sp>
        <p:nvSpPr>
          <p:cNvPr id="6" name="Slide Number Placeholder 5"/>
          <p:cNvSpPr>
            <a:spLocks noGrp="1"/>
          </p:cNvSpPr>
          <p:nvPr>
            <p:ph type="sldNum" sz="quarter" idx="12"/>
          </p:nvPr>
        </p:nvSpPr>
        <p:spPr/>
        <p:txBody>
          <a:bodyPr/>
          <a:lstStyle/>
          <a:p>
            <a:fld id="{89680184-36F0-7340-B2B6-917CC4ADF00C}" type="slidenum">
              <a:rPr lang="en-US" smtClean="0"/>
              <a:t>‹#›</a:t>
            </a:fld>
            <a:endParaRPr lang="en-US"/>
          </a:p>
        </p:txBody>
      </p:sp>
    </p:spTree>
    <p:extLst>
      <p:ext uri="{BB962C8B-B14F-4D97-AF65-F5344CB8AC3E}">
        <p14:creationId xmlns:p14="http://schemas.microsoft.com/office/powerpoint/2010/main" val="749553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1416" y="200873"/>
            <a:ext cx="16380823" cy="1128739"/>
          </a:xfrm>
        </p:spPr>
        <p:txBody>
          <a:bodyPr/>
          <a:lstStyle/>
          <a:p>
            <a:r>
              <a:rPr lang="en-US"/>
              <a:t>Click to edit Master title style</a:t>
            </a:r>
          </a:p>
        </p:txBody>
      </p:sp>
      <p:sp>
        <p:nvSpPr>
          <p:cNvPr id="3" name="Content Placeholder 2"/>
          <p:cNvSpPr>
            <a:spLocks noGrp="1"/>
          </p:cNvSpPr>
          <p:nvPr>
            <p:ph idx="1"/>
          </p:nvPr>
        </p:nvSpPr>
        <p:spPr>
          <a:xfrm>
            <a:off x="1229360" y="1966977"/>
            <a:ext cx="15422880" cy="7092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F8E6F-1550-6849-925A-96A03A70C349}" type="datetime1">
              <a:rPr lang="en-US" smtClean="0"/>
              <a:t>10/15/19</a:t>
            </a:fld>
            <a:endParaRPr lang="en-US"/>
          </a:p>
        </p:txBody>
      </p:sp>
      <p:sp>
        <p:nvSpPr>
          <p:cNvPr id="5" name="Footer Placeholder 4"/>
          <p:cNvSpPr>
            <a:spLocks noGrp="1"/>
          </p:cNvSpPr>
          <p:nvPr>
            <p:ph type="ftr" sz="quarter" idx="11"/>
          </p:nvPr>
        </p:nvSpPr>
        <p:spPr/>
        <p:txBody>
          <a:bodyPr/>
          <a:lstStyle/>
          <a:p>
            <a:r>
              <a:rPr lang="en-US" dirty="0"/>
              <a:t>Dan McCreary</a:t>
            </a:r>
          </a:p>
        </p:txBody>
      </p:sp>
      <p:sp>
        <p:nvSpPr>
          <p:cNvPr id="6" name="Slide Number Placeholder 5"/>
          <p:cNvSpPr>
            <a:spLocks noGrp="1"/>
          </p:cNvSpPr>
          <p:nvPr>
            <p:ph type="sldNum" sz="quarter" idx="12"/>
          </p:nvPr>
        </p:nvSpPr>
        <p:spPr/>
        <p:txBody>
          <a:bodyPr/>
          <a:lstStyle/>
          <a:p>
            <a:fld id="{89680184-36F0-7340-B2B6-917CC4ADF00C}" type="slidenum">
              <a:rPr lang="en-US" smtClean="0"/>
              <a:t>‹#›</a:t>
            </a:fld>
            <a:endParaRPr lang="en-US" dirty="0"/>
          </a:p>
        </p:txBody>
      </p:sp>
      <p:sp>
        <p:nvSpPr>
          <p:cNvPr id="7" name="Rectangle 6">
            <a:extLst>
              <a:ext uri="{FF2B5EF4-FFF2-40B4-BE49-F238E27FC236}">
                <a16:creationId xmlns:a16="http://schemas.microsoft.com/office/drawing/2014/main" id="{4829EEF5-2C3A-7544-8C9E-C100195F46E7}"/>
              </a:ext>
            </a:extLst>
          </p:cNvPr>
          <p:cNvSpPr/>
          <p:nvPr userDrawn="1"/>
        </p:nvSpPr>
        <p:spPr>
          <a:xfrm>
            <a:off x="271417" y="1489900"/>
            <a:ext cx="17278096" cy="213975"/>
          </a:xfrm>
          <a:prstGeom prst="rect">
            <a:avLst/>
          </a:prstGeom>
          <a:gradFill flip="none" rotWithShape="1">
            <a:gsLst>
              <a:gs pos="0">
                <a:schemeClr val="accent2"/>
              </a:gs>
              <a:gs pos="50000">
                <a:schemeClr val="accent2">
                  <a:lumMod val="60000"/>
                  <a:lumOff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dirty="0"/>
          </a:p>
        </p:txBody>
      </p:sp>
    </p:spTree>
    <p:extLst>
      <p:ext uri="{BB962C8B-B14F-4D97-AF65-F5344CB8AC3E}">
        <p14:creationId xmlns:p14="http://schemas.microsoft.com/office/powerpoint/2010/main" val="2587927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BE6E62-8302-5A4D-9D6E-039CDEDDE1B6}" type="datetime1">
              <a:rPr lang="en-US" smtClean="0"/>
              <a:t>10/15/19</a:t>
            </a:fld>
            <a:endParaRPr lang="en-US"/>
          </a:p>
        </p:txBody>
      </p:sp>
      <p:sp>
        <p:nvSpPr>
          <p:cNvPr id="5" name="Slide Number Placeholder 4"/>
          <p:cNvSpPr>
            <a:spLocks noGrp="1"/>
          </p:cNvSpPr>
          <p:nvPr>
            <p:ph type="sldNum" sz="quarter" idx="12"/>
          </p:nvPr>
        </p:nvSpPr>
        <p:spPr>
          <a:xfrm>
            <a:off x="16456661" y="9514242"/>
            <a:ext cx="898073" cy="535517"/>
          </a:xfrm>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9032350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1417" y="280068"/>
            <a:ext cx="15422880" cy="106105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1722C5EF-489C-DF43-9718-32161A1FF366}" type="datetime1">
              <a:rPr lang="en-US" smtClean="0"/>
              <a:t>10/15/19</a:t>
            </a:fld>
            <a:endParaRPr lang="en-US"/>
          </a:p>
        </p:txBody>
      </p:sp>
      <p:sp>
        <p:nvSpPr>
          <p:cNvPr id="4" name="Footer Placeholder 3"/>
          <p:cNvSpPr>
            <a:spLocks noGrp="1"/>
          </p:cNvSpPr>
          <p:nvPr>
            <p:ph type="ftr" sz="quarter" idx="11"/>
          </p:nvPr>
        </p:nvSpPr>
        <p:spPr/>
        <p:txBody>
          <a:bodyPr/>
          <a:lstStyle/>
          <a:p>
            <a:r>
              <a:rPr lang="en-US"/>
              <a:t>Dan McCreary</a:t>
            </a:r>
          </a:p>
        </p:txBody>
      </p:sp>
      <p:sp>
        <p:nvSpPr>
          <p:cNvPr id="5" name="Slide Number Placeholder 4"/>
          <p:cNvSpPr>
            <a:spLocks noGrp="1"/>
          </p:cNvSpPr>
          <p:nvPr>
            <p:ph type="sldNum" sz="quarter" idx="12"/>
          </p:nvPr>
        </p:nvSpPr>
        <p:spPr/>
        <p:txBody>
          <a:bodyPr/>
          <a:lstStyle/>
          <a:p>
            <a:fld id="{89680184-36F0-7340-B2B6-917CC4ADF00C}" type="slidenum">
              <a:rPr lang="en-US" smtClean="0"/>
              <a:t>‹#›</a:t>
            </a:fld>
            <a:endParaRPr lang="en-US"/>
          </a:p>
        </p:txBody>
      </p:sp>
      <p:sp>
        <p:nvSpPr>
          <p:cNvPr id="8" name="Rectangle 7">
            <a:extLst>
              <a:ext uri="{FF2B5EF4-FFF2-40B4-BE49-F238E27FC236}">
                <a16:creationId xmlns:a16="http://schemas.microsoft.com/office/drawing/2014/main" id="{16959513-0BB3-774C-9A51-EDE234DD3743}"/>
              </a:ext>
            </a:extLst>
          </p:cNvPr>
          <p:cNvSpPr/>
          <p:nvPr userDrawn="1"/>
        </p:nvSpPr>
        <p:spPr>
          <a:xfrm>
            <a:off x="271417" y="1489900"/>
            <a:ext cx="17278096" cy="213975"/>
          </a:xfrm>
          <a:prstGeom prst="rect">
            <a:avLst/>
          </a:prstGeom>
          <a:gradFill flip="none" rotWithShape="1">
            <a:gsLst>
              <a:gs pos="0">
                <a:schemeClr val="accent2"/>
              </a:gs>
              <a:gs pos="50000">
                <a:schemeClr val="accent2">
                  <a:lumMod val="60000"/>
                  <a:lumOff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dirty="0"/>
          </a:p>
        </p:txBody>
      </p:sp>
    </p:spTree>
    <p:extLst>
      <p:ext uri="{BB962C8B-B14F-4D97-AF65-F5344CB8AC3E}">
        <p14:creationId xmlns:p14="http://schemas.microsoft.com/office/powerpoint/2010/main" val="1620419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9360" y="2677584"/>
            <a:ext cx="759968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052560" y="2677584"/>
            <a:ext cx="759968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6637B5-E9DC-CA40-833B-0F6A670D224C}" type="datetime1">
              <a:rPr lang="en-US" smtClean="0"/>
              <a:t>10/15/19</a:t>
            </a:fld>
            <a:endParaRPr lang="en-US"/>
          </a:p>
        </p:txBody>
      </p:sp>
      <p:sp>
        <p:nvSpPr>
          <p:cNvPr id="6" name="Footer Placeholder 5"/>
          <p:cNvSpPr>
            <a:spLocks noGrp="1"/>
          </p:cNvSpPr>
          <p:nvPr>
            <p:ph type="ftr" sz="quarter" idx="11"/>
          </p:nvPr>
        </p:nvSpPr>
        <p:spPr/>
        <p:txBody>
          <a:bodyPr/>
          <a:lstStyle/>
          <a:p>
            <a:r>
              <a:rPr lang="en-US"/>
              <a:t>Dan McCreary</a:t>
            </a:r>
          </a:p>
        </p:txBody>
      </p:sp>
      <p:sp>
        <p:nvSpPr>
          <p:cNvPr id="7" name="Slide Number Placeholder 6"/>
          <p:cNvSpPr>
            <a:spLocks noGrp="1"/>
          </p:cNvSpPr>
          <p:nvPr>
            <p:ph type="sldNum" sz="quarter" idx="12"/>
          </p:nvPr>
        </p:nvSpPr>
        <p:spPr/>
        <p:txBody>
          <a:bodyPr/>
          <a:lstStyle/>
          <a:p>
            <a:fld id="{89680184-36F0-7340-B2B6-917CC4ADF00C}" type="slidenum">
              <a:rPr lang="en-US" smtClean="0"/>
              <a:t>‹#›</a:t>
            </a:fld>
            <a:endParaRPr lang="en-US"/>
          </a:p>
        </p:txBody>
      </p:sp>
      <p:sp>
        <p:nvSpPr>
          <p:cNvPr id="9" name="Rectangle 8">
            <a:extLst>
              <a:ext uri="{FF2B5EF4-FFF2-40B4-BE49-F238E27FC236}">
                <a16:creationId xmlns:a16="http://schemas.microsoft.com/office/drawing/2014/main" id="{0A5AF348-1D34-7246-B17F-76094DC16998}"/>
              </a:ext>
            </a:extLst>
          </p:cNvPr>
          <p:cNvSpPr/>
          <p:nvPr userDrawn="1"/>
        </p:nvSpPr>
        <p:spPr>
          <a:xfrm>
            <a:off x="271417" y="1489900"/>
            <a:ext cx="17278096" cy="213975"/>
          </a:xfrm>
          <a:prstGeom prst="rect">
            <a:avLst/>
          </a:prstGeom>
          <a:gradFill flip="none" rotWithShape="1">
            <a:gsLst>
              <a:gs pos="0">
                <a:schemeClr val="accent2"/>
              </a:gs>
              <a:gs pos="50000">
                <a:schemeClr val="accent2">
                  <a:lumMod val="60000"/>
                  <a:lumOff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dirty="0"/>
          </a:p>
        </p:txBody>
      </p:sp>
    </p:spTree>
    <p:extLst>
      <p:ext uri="{BB962C8B-B14F-4D97-AF65-F5344CB8AC3E}">
        <p14:creationId xmlns:p14="http://schemas.microsoft.com/office/powerpoint/2010/main" val="37964336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3006" y="483664"/>
            <a:ext cx="15422880" cy="1239870"/>
          </a:xfrm>
        </p:spPr>
        <p:txBody>
          <a:bodyPr/>
          <a:lstStyle/>
          <a:p>
            <a:r>
              <a:rPr lang="en-US"/>
              <a:t>Click to edit Master title style</a:t>
            </a:r>
          </a:p>
        </p:txBody>
      </p:sp>
      <p:sp>
        <p:nvSpPr>
          <p:cNvPr id="3" name="Text Placeholder 2"/>
          <p:cNvSpPr>
            <a:spLocks noGrp="1"/>
          </p:cNvSpPr>
          <p:nvPr>
            <p:ph type="body" idx="1"/>
          </p:nvPr>
        </p:nvSpPr>
        <p:spPr>
          <a:xfrm>
            <a:off x="1231690" y="2465706"/>
            <a:ext cx="7564754"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Click to edit Master text styles</a:t>
            </a:r>
          </a:p>
        </p:txBody>
      </p:sp>
      <p:sp>
        <p:nvSpPr>
          <p:cNvPr id="4" name="Content Placeholder 3"/>
          <p:cNvSpPr>
            <a:spLocks noGrp="1"/>
          </p:cNvSpPr>
          <p:nvPr>
            <p:ph sz="half" idx="2"/>
          </p:nvPr>
        </p:nvSpPr>
        <p:spPr>
          <a:xfrm>
            <a:off x="1231690" y="3674110"/>
            <a:ext cx="7564754"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052560" y="2465706"/>
            <a:ext cx="7602009" cy="1208404"/>
          </a:xfrm>
        </p:spPr>
        <p:txBody>
          <a:bodyPr anchor="b"/>
          <a:lstStyle>
            <a:lvl1pPr marL="0" indent="0">
              <a:buNone/>
              <a:defRPr sz="3520" b="1"/>
            </a:lvl1pPr>
            <a:lvl2pPr marL="670575" indent="0">
              <a:buNone/>
              <a:defRPr sz="2933" b="1"/>
            </a:lvl2pPr>
            <a:lvl3pPr marL="1341150" indent="0">
              <a:buNone/>
              <a:defRPr sz="2640" b="1"/>
            </a:lvl3pPr>
            <a:lvl4pPr marL="2011726" indent="0">
              <a:buNone/>
              <a:defRPr sz="2347" b="1"/>
            </a:lvl4pPr>
            <a:lvl5pPr marL="2682301" indent="0">
              <a:buNone/>
              <a:defRPr sz="2347" b="1"/>
            </a:lvl5pPr>
            <a:lvl6pPr marL="3352876" indent="0">
              <a:buNone/>
              <a:defRPr sz="2347" b="1"/>
            </a:lvl6pPr>
            <a:lvl7pPr marL="4023451" indent="0">
              <a:buNone/>
              <a:defRPr sz="2347" b="1"/>
            </a:lvl7pPr>
            <a:lvl8pPr marL="4694027" indent="0">
              <a:buNone/>
              <a:defRPr sz="2347" b="1"/>
            </a:lvl8pPr>
            <a:lvl9pPr marL="5364602" indent="0">
              <a:buNone/>
              <a:defRPr sz="2347" b="1"/>
            </a:lvl9pPr>
          </a:lstStyle>
          <a:p>
            <a:pPr lvl="0"/>
            <a:r>
              <a:rPr lang="en-US"/>
              <a:t>Click to edit Master text styles</a:t>
            </a:r>
          </a:p>
        </p:txBody>
      </p:sp>
      <p:sp>
        <p:nvSpPr>
          <p:cNvPr id="6" name="Content Placeholder 5"/>
          <p:cNvSpPr>
            <a:spLocks noGrp="1"/>
          </p:cNvSpPr>
          <p:nvPr>
            <p:ph sz="quarter" idx="4"/>
          </p:nvPr>
        </p:nvSpPr>
        <p:spPr>
          <a:xfrm>
            <a:off x="9052560" y="3674110"/>
            <a:ext cx="760200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E6AA2B-CC6E-5C47-91A3-7BD95F045B20}" type="datetime1">
              <a:rPr lang="en-US" smtClean="0"/>
              <a:t>10/15/19</a:t>
            </a:fld>
            <a:endParaRPr lang="en-US"/>
          </a:p>
        </p:txBody>
      </p:sp>
      <p:sp>
        <p:nvSpPr>
          <p:cNvPr id="8" name="Footer Placeholder 7"/>
          <p:cNvSpPr>
            <a:spLocks noGrp="1"/>
          </p:cNvSpPr>
          <p:nvPr>
            <p:ph type="ftr" sz="quarter" idx="11"/>
          </p:nvPr>
        </p:nvSpPr>
        <p:spPr/>
        <p:txBody>
          <a:bodyPr/>
          <a:lstStyle/>
          <a:p>
            <a:r>
              <a:rPr lang="en-US"/>
              <a:t>Dan McCreary</a:t>
            </a:r>
          </a:p>
        </p:txBody>
      </p:sp>
      <p:sp>
        <p:nvSpPr>
          <p:cNvPr id="9" name="Slide Number Placeholder 8"/>
          <p:cNvSpPr>
            <a:spLocks noGrp="1"/>
          </p:cNvSpPr>
          <p:nvPr>
            <p:ph type="sldNum" sz="quarter" idx="12"/>
          </p:nvPr>
        </p:nvSpPr>
        <p:spPr/>
        <p:txBody>
          <a:bodyPr/>
          <a:lstStyle/>
          <a:p>
            <a:fld id="{89680184-36F0-7340-B2B6-917CC4ADF00C}" type="slidenum">
              <a:rPr lang="en-US" smtClean="0"/>
              <a:t>‹#›</a:t>
            </a:fld>
            <a:endParaRPr lang="en-US"/>
          </a:p>
        </p:txBody>
      </p:sp>
      <p:sp>
        <p:nvSpPr>
          <p:cNvPr id="11" name="Rectangle 10">
            <a:extLst>
              <a:ext uri="{FF2B5EF4-FFF2-40B4-BE49-F238E27FC236}">
                <a16:creationId xmlns:a16="http://schemas.microsoft.com/office/drawing/2014/main" id="{6D907C1B-D2BA-C24B-B7CA-8988192AE2FC}"/>
              </a:ext>
            </a:extLst>
          </p:cNvPr>
          <p:cNvSpPr/>
          <p:nvPr userDrawn="1"/>
        </p:nvSpPr>
        <p:spPr>
          <a:xfrm>
            <a:off x="413512" y="1754032"/>
            <a:ext cx="17278096" cy="213975"/>
          </a:xfrm>
          <a:prstGeom prst="rect">
            <a:avLst/>
          </a:prstGeom>
          <a:gradFill flip="none" rotWithShape="1">
            <a:gsLst>
              <a:gs pos="0">
                <a:schemeClr val="accent2"/>
              </a:gs>
              <a:gs pos="50000">
                <a:schemeClr val="accent2">
                  <a:lumMod val="60000"/>
                  <a:lumOff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dirty="0"/>
          </a:p>
        </p:txBody>
      </p:sp>
    </p:spTree>
    <p:extLst>
      <p:ext uri="{BB962C8B-B14F-4D97-AF65-F5344CB8AC3E}">
        <p14:creationId xmlns:p14="http://schemas.microsoft.com/office/powerpoint/2010/main" val="18827630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757AEA-AEC1-EE42-930C-25C55E03D496}" type="datetime1">
              <a:rPr lang="en-US" smtClean="0"/>
              <a:t>10/15/19</a:t>
            </a:fld>
            <a:endParaRPr lang="en-US"/>
          </a:p>
        </p:txBody>
      </p:sp>
      <p:sp>
        <p:nvSpPr>
          <p:cNvPr id="3" name="Footer Placeholder 2"/>
          <p:cNvSpPr>
            <a:spLocks noGrp="1"/>
          </p:cNvSpPr>
          <p:nvPr>
            <p:ph type="ftr" sz="quarter" idx="11"/>
          </p:nvPr>
        </p:nvSpPr>
        <p:spPr/>
        <p:txBody>
          <a:bodyPr/>
          <a:lstStyle/>
          <a:p>
            <a:r>
              <a:rPr lang="en-US"/>
              <a:t>Dan McCreary</a:t>
            </a:r>
          </a:p>
        </p:txBody>
      </p:sp>
      <p:sp>
        <p:nvSpPr>
          <p:cNvPr id="4" name="Slide Number Placeholder 3"/>
          <p:cNvSpPr>
            <a:spLocks noGrp="1"/>
          </p:cNvSpPr>
          <p:nvPr>
            <p:ph type="sldNum" sz="quarter" idx="12"/>
          </p:nvPr>
        </p:nvSpPr>
        <p:spPr/>
        <p:txBody>
          <a:bodyPr/>
          <a:lstStyle/>
          <a:p>
            <a:fld id="{89680184-36F0-7340-B2B6-917CC4ADF00C}" type="slidenum">
              <a:rPr lang="en-US" smtClean="0"/>
              <a:t>‹#›</a:t>
            </a:fld>
            <a:endParaRPr lang="en-US"/>
          </a:p>
        </p:txBody>
      </p:sp>
    </p:spTree>
    <p:extLst>
      <p:ext uri="{BB962C8B-B14F-4D97-AF65-F5344CB8AC3E}">
        <p14:creationId xmlns:p14="http://schemas.microsoft.com/office/powerpoint/2010/main" val="1336798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1690" y="670560"/>
            <a:ext cx="5767281" cy="2346960"/>
          </a:xfrm>
        </p:spPr>
        <p:txBody>
          <a:bodyPr anchor="b"/>
          <a:lstStyle>
            <a:lvl1pPr>
              <a:defRPr sz="4693"/>
            </a:lvl1pPr>
          </a:lstStyle>
          <a:p>
            <a:r>
              <a:rPr lang="en-US"/>
              <a:t>Click to edit Master title style</a:t>
            </a:r>
          </a:p>
        </p:txBody>
      </p:sp>
      <p:sp>
        <p:nvSpPr>
          <p:cNvPr id="3" name="Content Placeholder 2"/>
          <p:cNvSpPr>
            <a:spLocks noGrp="1"/>
          </p:cNvSpPr>
          <p:nvPr>
            <p:ph idx="1"/>
          </p:nvPr>
        </p:nvSpPr>
        <p:spPr>
          <a:xfrm>
            <a:off x="7602009" y="1448224"/>
            <a:ext cx="9052560" cy="7147983"/>
          </a:xfrm>
        </p:spPr>
        <p:txBody>
          <a:bodyPr/>
          <a:lstStyle>
            <a:lvl1pPr>
              <a:defRPr sz="4693"/>
            </a:lvl1pPr>
            <a:lvl2pPr>
              <a:defRPr sz="4107"/>
            </a:lvl2pPr>
            <a:lvl3pPr>
              <a:defRPr sz="3520"/>
            </a:lvl3pPr>
            <a:lvl4pPr>
              <a:defRPr sz="2933"/>
            </a:lvl4pPr>
            <a:lvl5pPr>
              <a:defRPr sz="2933"/>
            </a:lvl5pPr>
            <a:lvl6pPr>
              <a:defRPr sz="2933"/>
            </a:lvl6pPr>
            <a:lvl7pPr>
              <a:defRPr sz="2933"/>
            </a:lvl7pPr>
            <a:lvl8pPr>
              <a:defRPr sz="2933"/>
            </a:lvl8pPr>
            <a:lvl9pPr>
              <a:defRPr sz="29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31690" y="3017520"/>
            <a:ext cx="5767281" cy="5590329"/>
          </a:xfrm>
        </p:spPr>
        <p:txBody>
          <a:bodyPr/>
          <a:lstStyle>
            <a:lvl1pPr marL="0" indent="0">
              <a:buNone/>
              <a:defRPr sz="2347"/>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n-US"/>
              <a:t>Click to edit Master text styles</a:t>
            </a:r>
          </a:p>
        </p:txBody>
      </p:sp>
      <p:sp>
        <p:nvSpPr>
          <p:cNvPr id="5" name="Date Placeholder 4"/>
          <p:cNvSpPr>
            <a:spLocks noGrp="1"/>
          </p:cNvSpPr>
          <p:nvPr>
            <p:ph type="dt" sz="half" idx="10"/>
          </p:nvPr>
        </p:nvSpPr>
        <p:spPr/>
        <p:txBody>
          <a:bodyPr/>
          <a:lstStyle/>
          <a:p>
            <a:fld id="{051ED46C-645D-2442-9E02-CB2D2FCBD1D2}" type="datetime1">
              <a:rPr lang="en-US" smtClean="0"/>
              <a:t>10/15/19</a:t>
            </a:fld>
            <a:endParaRPr lang="en-US"/>
          </a:p>
        </p:txBody>
      </p:sp>
      <p:sp>
        <p:nvSpPr>
          <p:cNvPr id="6" name="Footer Placeholder 5"/>
          <p:cNvSpPr>
            <a:spLocks noGrp="1"/>
          </p:cNvSpPr>
          <p:nvPr>
            <p:ph type="ftr" sz="quarter" idx="11"/>
          </p:nvPr>
        </p:nvSpPr>
        <p:spPr/>
        <p:txBody>
          <a:bodyPr/>
          <a:lstStyle/>
          <a:p>
            <a:r>
              <a:rPr lang="en-US"/>
              <a:t>Dan McCreary</a:t>
            </a:r>
          </a:p>
        </p:txBody>
      </p:sp>
      <p:sp>
        <p:nvSpPr>
          <p:cNvPr id="7" name="Slide Number Placeholder 6"/>
          <p:cNvSpPr>
            <a:spLocks noGrp="1"/>
          </p:cNvSpPr>
          <p:nvPr>
            <p:ph type="sldNum" sz="quarter" idx="12"/>
          </p:nvPr>
        </p:nvSpPr>
        <p:spPr/>
        <p:txBody>
          <a:bodyPr/>
          <a:lstStyle/>
          <a:p>
            <a:fld id="{89680184-36F0-7340-B2B6-917CC4ADF00C}" type="slidenum">
              <a:rPr lang="en-US" smtClean="0"/>
              <a:t>‹#›</a:t>
            </a:fld>
            <a:endParaRPr lang="en-US"/>
          </a:p>
        </p:txBody>
      </p:sp>
    </p:spTree>
    <p:extLst>
      <p:ext uri="{BB962C8B-B14F-4D97-AF65-F5344CB8AC3E}">
        <p14:creationId xmlns:p14="http://schemas.microsoft.com/office/powerpoint/2010/main" val="8029194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1690" y="670560"/>
            <a:ext cx="5767281" cy="2346960"/>
          </a:xfrm>
        </p:spPr>
        <p:txBody>
          <a:bodyPr anchor="b"/>
          <a:lstStyle>
            <a:lvl1pPr>
              <a:defRPr sz="4693"/>
            </a:lvl1pPr>
          </a:lstStyle>
          <a:p>
            <a:r>
              <a:rPr lang="en-US"/>
              <a:t>Click to edit Master title style</a:t>
            </a:r>
          </a:p>
        </p:txBody>
      </p:sp>
      <p:sp>
        <p:nvSpPr>
          <p:cNvPr id="3" name="Picture Placeholder 2"/>
          <p:cNvSpPr>
            <a:spLocks noGrp="1"/>
          </p:cNvSpPr>
          <p:nvPr>
            <p:ph type="pic" idx="1"/>
          </p:nvPr>
        </p:nvSpPr>
        <p:spPr>
          <a:xfrm>
            <a:off x="7602009" y="1448224"/>
            <a:ext cx="9052560" cy="7147983"/>
          </a:xfrm>
        </p:spPr>
        <p:txBody>
          <a:bodyPr/>
          <a:lstStyle>
            <a:lvl1pPr marL="0" indent="0">
              <a:buNone/>
              <a:defRPr sz="4693"/>
            </a:lvl1pPr>
            <a:lvl2pPr marL="670575" indent="0">
              <a:buNone/>
              <a:defRPr sz="4107"/>
            </a:lvl2pPr>
            <a:lvl3pPr marL="1341150" indent="0">
              <a:buNone/>
              <a:defRPr sz="3520"/>
            </a:lvl3pPr>
            <a:lvl4pPr marL="2011726" indent="0">
              <a:buNone/>
              <a:defRPr sz="2933"/>
            </a:lvl4pPr>
            <a:lvl5pPr marL="2682301" indent="0">
              <a:buNone/>
              <a:defRPr sz="2933"/>
            </a:lvl5pPr>
            <a:lvl6pPr marL="3352876" indent="0">
              <a:buNone/>
              <a:defRPr sz="2933"/>
            </a:lvl6pPr>
            <a:lvl7pPr marL="4023451" indent="0">
              <a:buNone/>
              <a:defRPr sz="2933"/>
            </a:lvl7pPr>
            <a:lvl8pPr marL="4694027" indent="0">
              <a:buNone/>
              <a:defRPr sz="2933"/>
            </a:lvl8pPr>
            <a:lvl9pPr marL="5364602" indent="0">
              <a:buNone/>
              <a:defRPr sz="2933"/>
            </a:lvl9pPr>
          </a:lstStyle>
          <a:p>
            <a:endParaRPr lang="en-US"/>
          </a:p>
        </p:txBody>
      </p:sp>
      <p:sp>
        <p:nvSpPr>
          <p:cNvPr id="4" name="Text Placeholder 3"/>
          <p:cNvSpPr>
            <a:spLocks noGrp="1"/>
          </p:cNvSpPr>
          <p:nvPr>
            <p:ph type="body" sz="half" idx="2"/>
          </p:nvPr>
        </p:nvSpPr>
        <p:spPr>
          <a:xfrm>
            <a:off x="1231690" y="3017520"/>
            <a:ext cx="5767281" cy="5590329"/>
          </a:xfrm>
        </p:spPr>
        <p:txBody>
          <a:bodyPr/>
          <a:lstStyle>
            <a:lvl1pPr marL="0" indent="0">
              <a:buNone/>
              <a:defRPr sz="2347"/>
            </a:lvl1pPr>
            <a:lvl2pPr marL="670575" indent="0">
              <a:buNone/>
              <a:defRPr sz="2053"/>
            </a:lvl2pPr>
            <a:lvl3pPr marL="1341150" indent="0">
              <a:buNone/>
              <a:defRPr sz="1760"/>
            </a:lvl3pPr>
            <a:lvl4pPr marL="2011726" indent="0">
              <a:buNone/>
              <a:defRPr sz="1467"/>
            </a:lvl4pPr>
            <a:lvl5pPr marL="2682301" indent="0">
              <a:buNone/>
              <a:defRPr sz="1467"/>
            </a:lvl5pPr>
            <a:lvl6pPr marL="3352876" indent="0">
              <a:buNone/>
              <a:defRPr sz="1467"/>
            </a:lvl6pPr>
            <a:lvl7pPr marL="4023451" indent="0">
              <a:buNone/>
              <a:defRPr sz="1467"/>
            </a:lvl7pPr>
            <a:lvl8pPr marL="4694027" indent="0">
              <a:buNone/>
              <a:defRPr sz="1467"/>
            </a:lvl8pPr>
            <a:lvl9pPr marL="5364602" indent="0">
              <a:buNone/>
              <a:defRPr sz="1467"/>
            </a:lvl9pPr>
          </a:lstStyle>
          <a:p>
            <a:pPr lvl="0"/>
            <a:r>
              <a:rPr lang="en-US"/>
              <a:t>Click to edit Master text styles</a:t>
            </a:r>
          </a:p>
        </p:txBody>
      </p:sp>
      <p:sp>
        <p:nvSpPr>
          <p:cNvPr id="5" name="Date Placeholder 4"/>
          <p:cNvSpPr>
            <a:spLocks noGrp="1"/>
          </p:cNvSpPr>
          <p:nvPr>
            <p:ph type="dt" sz="half" idx="10"/>
          </p:nvPr>
        </p:nvSpPr>
        <p:spPr/>
        <p:txBody>
          <a:bodyPr/>
          <a:lstStyle/>
          <a:p>
            <a:fld id="{DB7DAC40-BFD6-844D-920B-3CC204076E40}" type="datetime1">
              <a:rPr lang="en-US" smtClean="0"/>
              <a:t>10/15/19</a:t>
            </a:fld>
            <a:endParaRPr lang="en-US"/>
          </a:p>
        </p:txBody>
      </p:sp>
      <p:sp>
        <p:nvSpPr>
          <p:cNvPr id="6" name="Footer Placeholder 5"/>
          <p:cNvSpPr>
            <a:spLocks noGrp="1"/>
          </p:cNvSpPr>
          <p:nvPr>
            <p:ph type="ftr" sz="quarter" idx="11"/>
          </p:nvPr>
        </p:nvSpPr>
        <p:spPr/>
        <p:txBody>
          <a:bodyPr/>
          <a:lstStyle/>
          <a:p>
            <a:r>
              <a:rPr lang="en-US"/>
              <a:t>Dan McCreary</a:t>
            </a:r>
          </a:p>
        </p:txBody>
      </p:sp>
      <p:sp>
        <p:nvSpPr>
          <p:cNvPr id="7" name="Slide Number Placeholder 6"/>
          <p:cNvSpPr>
            <a:spLocks noGrp="1"/>
          </p:cNvSpPr>
          <p:nvPr>
            <p:ph type="sldNum" sz="quarter" idx="12"/>
          </p:nvPr>
        </p:nvSpPr>
        <p:spPr/>
        <p:txBody>
          <a:bodyPr/>
          <a:lstStyle/>
          <a:p>
            <a:fld id="{89680184-36F0-7340-B2B6-917CC4ADF00C}" type="slidenum">
              <a:rPr lang="en-US" smtClean="0"/>
              <a:t>‹#›</a:t>
            </a:fld>
            <a:endParaRPr lang="en-US"/>
          </a:p>
        </p:txBody>
      </p:sp>
    </p:spTree>
    <p:extLst>
      <p:ext uri="{BB962C8B-B14F-4D97-AF65-F5344CB8AC3E}">
        <p14:creationId xmlns:p14="http://schemas.microsoft.com/office/powerpoint/2010/main" val="31168055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A03FB2-D314-C245-A7B3-72771F2A4E00}" type="datetime1">
              <a:rPr lang="en-US" smtClean="0"/>
              <a:t>10/15/19</a:t>
            </a:fld>
            <a:endParaRPr lang="en-US"/>
          </a:p>
        </p:txBody>
      </p:sp>
      <p:sp>
        <p:nvSpPr>
          <p:cNvPr id="5" name="Footer Placeholder 4"/>
          <p:cNvSpPr>
            <a:spLocks noGrp="1"/>
          </p:cNvSpPr>
          <p:nvPr>
            <p:ph type="ftr" sz="quarter" idx="11"/>
          </p:nvPr>
        </p:nvSpPr>
        <p:spPr/>
        <p:txBody>
          <a:bodyPr/>
          <a:lstStyle/>
          <a:p>
            <a:r>
              <a:rPr lang="en-US"/>
              <a:t>Dan McCreary</a:t>
            </a:r>
          </a:p>
        </p:txBody>
      </p:sp>
      <p:sp>
        <p:nvSpPr>
          <p:cNvPr id="6" name="Slide Number Placeholder 5"/>
          <p:cNvSpPr>
            <a:spLocks noGrp="1"/>
          </p:cNvSpPr>
          <p:nvPr>
            <p:ph type="sldNum" sz="quarter" idx="12"/>
          </p:nvPr>
        </p:nvSpPr>
        <p:spPr/>
        <p:txBody>
          <a:bodyPr/>
          <a:lstStyle/>
          <a:p>
            <a:fld id="{89680184-36F0-7340-B2B6-917CC4ADF00C}" type="slidenum">
              <a:rPr lang="en-US" smtClean="0"/>
              <a:t>‹#›</a:t>
            </a:fld>
            <a:endParaRPr lang="en-US"/>
          </a:p>
        </p:txBody>
      </p:sp>
    </p:spTree>
    <p:extLst>
      <p:ext uri="{BB962C8B-B14F-4D97-AF65-F5344CB8AC3E}">
        <p14:creationId xmlns:p14="http://schemas.microsoft.com/office/powerpoint/2010/main" val="2038084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796520" y="535517"/>
            <a:ext cx="3855720" cy="852402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9360" y="535517"/>
            <a:ext cx="1134364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B3E88D-3CE8-BC42-99BD-B812F08DC7AA}" type="datetime1">
              <a:rPr lang="en-US" smtClean="0"/>
              <a:t>10/15/19</a:t>
            </a:fld>
            <a:endParaRPr lang="en-US"/>
          </a:p>
        </p:txBody>
      </p:sp>
      <p:sp>
        <p:nvSpPr>
          <p:cNvPr id="5" name="Footer Placeholder 4"/>
          <p:cNvSpPr>
            <a:spLocks noGrp="1"/>
          </p:cNvSpPr>
          <p:nvPr>
            <p:ph type="ftr" sz="quarter" idx="11"/>
          </p:nvPr>
        </p:nvSpPr>
        <p:spPr/>
        <p:txBody>
          <a:bodyPr/>
          <a:lstStyle/>
          <a:p>
            <a:r>
              <a:rPr lang="en-US"/>
              <a:t>Dan McCreary</a:t>
            </a:r>
          </a:p>
        </p:txBody>
      </p:sp>
      <p:sp>
        <p:nvSpPr>
          <p:cNvPr id="6" name="Slide Number Placeholder 5"/>
          <p:cNvSpPr>
            <a:spLocks noGrp="1"/>
          </p:cNvSpPr>
          <p:nvPr>
            <p:ph type="sldNum" sz="quarter" idx="12"/>
          </p:nvPr>
        </p:nvSpPr>
        <p:spPr/>
        <p:txBody>
          <a:bodyPr/>
          <a:lstStyle/>
          <a:p>
            <a:fld id="{89680184-36F0-7340-B2B6-917CC4ADF00C}" type="slidenum">
              <a:rPr lang="en-US" smtClean="0"/>
              <a:t>‹#›</a:t>
            </a:fld>
            <a:endParaRPr lang="en-US"/>
          </a:p>
        </p:txBody>
      </p:sp>
    </p:spTree>
    <p:extLst>
      <p:ext uri="{BB962C8B-B14F-4D97-AF65-F5344CB8AC3E}">
        <p14:creationId xmlns:p14="http://schemas.microsoft.com/office/powerpoint/2010/main" val="41969118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41" y="2677587"/>
            <a:ext cx="8102601"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2" y="2677587"/>
            <a:ext cx="8302172"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0D28B5A-A4C8-124B-88FE-6E38068A694D}" type="datetime1">
              <a:rPr lang="en-US" smtClean="0"/>
              <a:t>10/15/19</a:t>
            </a:fld>
            <a:endParaRPr lang="en-US"/>
          </a:p>
        </p:txBody>
      </p:sp>
      <p:sp>
        <p:nvSpPr>
          <p:cNvPr id="6" name="Footer Placeholder 5"/>
          <p:cNvSpPr>
            <a:spLocks noGrp="1"/>
          </p:cNvSpPr>
          <p:nvPr>
            <p:ph type="ftr" sz="quarter" idx="11"/>
          </p:nvPr>
        </p:nvSpPr>
        <p:spPr/>
        <p:txBody>
          <a:bodyPr/>
          <a:lstStyle/>
          <a:p>
            <a:r>
              <a:rPr lang="en-US"/>
              <a:t>Dan McCreary</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2" y="1640151"/>
            <a:ext cx="8070003" cy="721783"/>
          </a:xfrm>
        </p:spPr>
        <p:txBody>
          <a:bodyPr anchor="t"/>
          <a:lstStyle>
            <a:lvl1pPr marL="0" indent="0">
              <a:buNone/>
              <a:defRPr sz="3315" b="0">
                <a:solidFill>
                  <a:schemeClr val="accent4"/>
                </a:solidFill>
              </a:defRPr>
            </a:lvl1pPr>
            <a:lvl2pPr marL="582928" indent="0">
              <a:buNone/>
              <a:defRPr sz="2551" b="1"/>
            </a:lvl2pPr>
            <a:lvl3pPr marL="1165855" indent="0">
              <a:buNone/>
              <a:defRPr sz="2295" b="1"/>
            </a:lvl3pPr>
            <a:lvl4pPr marL="1748783" indent="0">
              <a:buNone/>
              <a:defRPr sz="2040" b="1"/>
            </a:lvl4pPr>
            <a:lvl5pPr marL="2331711" indent="0">
              <a:buNone/>
              <a:defRPr sz="2040" b="1"/>
            </a:lvl5pPr>
            <a:lvl6pPr marL="2914638" indent="0">
              <a:buNone/>
              <a:defRPr sz="2040" b="1"/>
            </a:lvl6pPr>
            <a:lvl7pPr marL="3497566" indent="0">
              <a:buNone/>
              <a:defRPr sz="2040" b="1"/>
            </a:lvl7pPr>
            <a:lvl8pPr marL="4080494" indent="0">
              <a:buNone/>
              <a:defRPr sz="2040" b="1"/>
            </a:lvl8pPr>
            <a:lvl9pPr marL="4663421" indent="0">
              <a:buNone/>
              <a:defRPr sz="2040" b="1"/>
            </a:lvl9pPr>
          </a:lstStyle>
          <a:p>
            <a:pPr lvl="0"/>
            <a:r>
              <a:rPr lang="en-US" dirty="0"/>
              <a:t>Short subhead</a:t>
            </a:r>
          </a:p>
        </p:txBody>
      </p:sp>
      <p:sp>
        <p:nvSpPr>
          <p:cNvPr id="10" name="Text Placeholder 4"/>
          <p:cNvSpPr>
            <a:spLocks noGrp="1"/>
          </p:cNvSpPr>
          <p:nvPr>
            <p:ph type="body" sz="quarter" idx="3" hasCustomPrompt="1"/>
          </p:nvPr>
        </p:nvSpPr>
        <p:spPr>
          <a:xfrm>
            <a:off x="9052560" y="1640151"/>
            <a:ext cx="8270240" cy="721783"/>
          </a:xfrm>
        </p:spPr>
        <p:txBody>
          <a:bodyPr anchor="t"/>
          <a:lstStyle>
            <a:lvl1pPr marL="0" indent="0">
              <a:buNone/>
              <a:defRPr sz="3315" b="0">
                <a:solidFill>
                  <a:schemeClr val="accent4"/>
                </a:solidFill>
              </a:defRPr>
            </a:lvl1pPr>
            <a:lvl2pPr marL="582928" indent="0">
              <a:buNone/>
              <a:defRPr sz="2551" b="1"/>
            </a:lvl2pPr>
            <a:lvl3pPr marL="1165855" indent="0">
              <a:buNone/>
              <a:defRPr sz="2295" b="1"/>
            </a:lvl3pPr>
            <a:lvl4pPr marL="1748783" indent="0">
              <a:buNone/>
              <a:defRPr sz="2040" b="1"/>
            </a:lvl4pPr>
            <a:lvl5pPr marL="2331711" indent="0">
              <a:buNone/>
              <a:defRPr sz="2040" b="1"/>
            </a:lvl5pPr>
            <a:lvl6pPr marL="2914638" indent="0">
              <a:buNone/>
              <a:defRPr sz="2040" b="1"/>
            </a:lvl6pPr>
            <a:lvl7pPr marL="3497566" indent="0">
              <a:buNone/>
              <a:defRPr sz="2040" b="1"/>
            </a:lvl7pPr>
            <a:lvl8pPr marL="4080494" indent="0">
              <a:buNone/>
              <a:defRPr sz="2040" b="1"/>
            </a:lvl8pPr>
            <a:lvl9pPr marL="4663421" indent="0">
              <a:buNone/>
              <a:defRPr sz="2040" b="1"/>
            </a:lvl9pPr>
          </a:lstStyle>
          <a:p>
            <a:pPr lvl="0"/>
            <a:r>
              <a:rPr lang="en-US" dirty="0"/>
              <a:t>Short subhead</a:t>
            </a:r>
          </a:p>
        </p:txBody>
      </p:sp>
    </p:spTree>
    <p:extLst>
      <p:ext uri="{BB962C8B-B14F-4D97-AF65-F5344CB8AC3E}">
        <p14:creationId xmlns:p14="http://schemas.microsoft.com/office/powerpoint/2010/main" val="1472558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548" y="764257"/>
            <a:ext cx="16662507" cy="812533"/>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609548" y="2253728"/>
            <a:ext cx="16662507" cy="668096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dirty="0"/>
          </a:p>
        </p:txBody>
      </p:sp>
      <p:sp>
        <p:nvSpPr>
          <p:cNvPr id="19" name="Shape 19"/>
          <p:cNvSpPr txBox="1">
            <a:spLocks noGrp="1"/>
          </p:cNvSpPr>
          <p:nvPr>
            <p:ph type="sldNum" idx="12"/>
          </p:nvPr>
        </p:nvSpPr>
        <p:spPr>
          <a:xfrm>
            <a:off x="16199040" y="8934691"/>
            <a:ext cx="1073013" cy="76970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876984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0C639215-9E96-014E-8D00-2C9FDAF3C42D}"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665846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767DFE2-2EF8-7E4E-95EB-A161DAE82C33}"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0" name="Text Placeholder 9"/>
          <p:cNvSpPr>
            <a:spLocks noGrp="1"/>
          </p:cNvSpPr>
          <p:nvPr>
            <p:ph type="body" sz="quarter" idx="14" hasCustomPrompt="1"/>
          </p:nvPr>
        </p:nvSpPr>
        <p:spPr>
          <a:xfrm>
            <a:off x="2228697"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7585448"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13069194"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1150619"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6507370"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11991116"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1150620" y="5674149"/>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6507370" y="5669165"/>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11991116" y="5669165"/>
            <a:ext cx="4892041" cy="670560"/>
          </a:xfrm>
        </p:spPr>
        <p:txBody>
          <a:bodyPr/>
          <a:lstStyle>
            <a:lvl1pPr>
              <a:defRPr sz="204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377501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FCD1C60D-F413-0844-A7DA-7F05D1205A5B}"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8"/>
            <a:ext cx="3218688"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078576" y="2682239"/>
            <a:ext cx="3218688"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7430711" y="2682239"/>
            <a:ext cx="3218688"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0782847" y="2682239"/>
            <a:ext cx="3218688"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14134980" y="2682239"/>
            <a:ext cx="3218688" cy="973243"/>
          </a:xfrm>
          <a:solidFill>
            <a:srgbClr val="A22B38"/>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9"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078576"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7430711"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0782847"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14134982"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A9953690-9C6C-3B40-B3E2-94FA806662F2}"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402336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922986" y="2682239"/>
            <a:ext cx="402336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119531" y="2682239"/>
            <a:ext cx="402336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3316076" y="2682239"/>
            <a:ext cx="4023360"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92298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11953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331607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3C2D1DD2-59B6-174B-8731-70C534CA7B1B}"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536448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6359897" y="2682238"/>
            <a:ext cx="536448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11993351" y="2682238"/>
            <a:ext cx="536448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6359897"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1199335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7CDF68E2-839F-6C4B-BC8D-7D42D0F25DFD}" type="datetime1">
              <a:rPr lang="en-US" smtClean="0"/>
              <a:t>10/15/19</a:t>
            </a:fld>
            <a:endParaRPr lang="en-US"/>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8" y="2682242"/>
            <a:ext cx="804672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260111" y="2682238"/>
            <a:ext cx="804672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8"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260111"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a:stretch/>
        </p:blipFill>
        <p:spPr>
          <a:xfrm>
            <a:off x="575833" y="9186271"/>
            <a:ext cx="2091110" cy="651982"/>
          </a:xfrm>
          <a:prstGeom prst="rect">
            <a:avLst/>
          </a:prstGeom>
        </p:spPr>
      </p:pic>
      <p:sp>
        <p:nvSpPr>
          <p:cNvPr id="2" name="Title Placeholder 1"/>
          <p:cNvSpPr>
            <a:spLocks noGrp="1"/>
          </p:cNvSpPr>
          <p:nvPr>
            <p:ph type="title"/>
          </p:nvPr>
        </p:nvSpPr>
        <p:spPr bwMode="gray">
          <a:xfrm>
            <a:off x="726439" y="1"/>
            <a:ext cx="16596361" cy="1575285"/>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726439" y="2024743"/>
            <a:ext cx="16596361" cy="66286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558800" y="10834070"/>
            <a:ext cx="4023360" cy="535517"/>
          </a:xfrm>
          <a:prstGeom prst="rect">
            <a:avLst/>
          </a:prstGeom>
        </p:spPr>
        <p:txBody>
          <a:bodyPr vert="horz" lIns="0" tIns="0" rIns="0" bIns="0" rtlCol="0" anchor="ctr"/>
          <a:lstStyle>
            <a:lvl1pPr algn="l">
              <a:defRPr sz="1530">
                <a:solidFill>
                  <a:schemeClr val="tx1">
                    <a:tint val="75000"/>
                  </a:schemeClr>
                </a:solidFill>
              </a:defRPr>
            </a:lvl1pPr>
          </a:lstStyle>
          <a:p>
            <a:fld id="{A8722DC8-B1BF-2442-8313-C11ED6EF1741}" type="datetime1">
              <a:rPr lang="en-US" smtClean="0"/>
              <a:t>10/15/19</a:t>
            </a:fld>
            <a:endParaRPr lang="en-US"/>
          </a:p>
        </p:txBody>
      </p:sp>
      <p:sp>
        <p:nvSpPr>
          <p:cNvPr id="6" name="Slide Number Placeholder 5"/>
          <p:cNvSpPr>
            <a:spLocks noGrp="1"/>
          </p:cNvSpPr>
          <p:nvPr>
            <p:ph type="sldNum" sz="quarter" idx="4"/>
          </p:nvPr>
        </p:nvSpPr>
        <p:spPr bwMode="gray">
          <a:xfrm>
            <a:off x="16521853" y="9514242"/>
            <a:ext cx="795626" cy="535517"/>
          </a:xfrm>
          <a:prstGeom prst="rect">
            <a:avLst/>
          </a:prstGeom>
        </p:spPr>
        <p:txBody>
          <a:bodyPr vert="horz" lIns="0" tIns="0" rIns="0" bIns="0" rtlCol="0" anchor="ctr"/>
          <a:lstStyle>
            <a:lvl1pPr algn="r">
              <a:defRPr sz="153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50"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71" r:id="rId18"/>
    <p:sldLayoutId id="2147483877" r:id="rId19"/>
    <p:sldLayoutId id="2147483878" r:id="rId20"/>
    <p:sldLayoutId id="2147483880" r:id="rId21"/>
    <p:sldLayoutId id="2147483885" r:id="rId22"/>
    <p:sldLayoutId id="2147483888" r:id="rId23"/>
    <p:sldLayoutId id="2147483895" r:id="rId24"/>
    <p:sldLayoutId id="2147483896" r:id="rId25"/>
    <p:sldLayoutId id="2147483897" r:id="rId26"/>
    <p:sldLayoutId id="2147483937" r:id="rId27"/>
  </p:sldLayoutIdLst>
  <p:hf hdr="0" dt="0"/>
  <p:txStyles>
    <p:titleStyle>
      <a:lvl1pPr algn="l" defTabSz="1165860" rtl="0" eaLnBrk="1" latinLnBrk="0" hangingPunct="1">
        <a:lnSpc>
          <a:spcPct val="90000"/>
        </a:lnSpc>
        <a:spcBef>
          <a:spcPct val="0"/>
        </a:spcBef>
        <a:buNone/>
        <a:defRPr sz="3825" b="1" kern="1200">
          <a:solidFill>
            <a:srgbClr val="55565A"/>
          </a:solidFill>
          <a:latin typeface="+mj-lt"/>
          <a:ea typeface="+mj-ea"/>
          <a:cs typeface="+mj-cs"/>
        </a:defRPr>
      </a:lvl1pPr>
    </p:titleStyle>
    <p:bodyStyle>
      <a:lvl1pPr marL="234950" indent="-234950" algn="l" defTabSz="1165860" rtl="0" eaLnBrk="1" latinLnBrk="0" hangingPunct="1">
        <a:lnSpc>
          <a:spcPct val="95000"/>
        </a:lnSpc>
        <a:spcBef>
          <a:spcPts val="1020"/>
        </a:spcBef>
        <a:spcAft>
          <a:spcPts val="765"/>
        </a:spcAft>
        <a:buClr>
          <a:schemeClr val="accent1"/>
        </a:buClr>
        <a:buSzPct val="130000"/>
        <a:buFont typeface="Arial" panose="020B0604020202020204" pitchFamily="34" charset="0"/>
        <a:buChar char="•"/>
        <a:tabLst/>
        <a:defRPr sz="2805" kern="1200">
          <a:solidFill>
            <a:schemeClr val="tx2"/>
          </a:solidFill>
          <a:latin typeface="+mn-lt"/>
          <a:ea typeface="+mn-ea"/>
          <a:cs typeface="+mn-cs"/>
        </a:defRPr>
      </a:lvl1pPr>
      <a:lvl2pPr marL="701675" indent="-227013"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2pPr>
      <a:lvl3pPr marL="1087438" indent="-15875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3pPr>
      <a:lvl4pPr marL="1609725" indent="-295275" algn="l" defTabSz="1165860" rtl="0" eaLnBrk="1" latinLnBrk="0" hangingPunct="1">
        <a:lnSpc>
          <a:spcPct val="95000"/>
        </a:lnSpc>
        <a:spcBef>
          <a:spcPts val="0"/>
        </a:spcBef>
        <a:spcAft>
          <a:spcPts val="765"/>
        </a:spcAft>
        <a:buFont typeface="Arial" panose="020B0604020202020204" pitchFamily="34" charset="0"/>
        <a:buChar char="•"/>
        <a:tabLst/>
        <a:defRPr sz="2550" kern="1200">
          <a:solidFill>
            <a:schemeClr val="tx1"/>
          </a:solidFill>
          <a:latin typeface="+mn-lt"/>
          <a:ea typeface="+mn-ea"/>
          <a:cs typeface="+mn-cs"/>
        </a:defRPr>
      </a:lvl4pPr>
      <a:lvl5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295" kern="1200">
          <a:solidFill>
            <a:schemeClr val="tx1"/>
          </a:solidFill>
          <a:latin typeface="+mn-lt"/>
          <a:ea typeface="+mn-ea"/>
          <a:cs typeface="+mn-cs"/>
        </a:defRPr>
      </a:lvl5pPr>
      <a:lvl6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6pPr>
      <a:lvl7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7pPr>
      <a:lvl8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8pPr>
      <a:lvl9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9pPr>
    </p:bodyStyle>
    <p:otherStyle>
      <a:defPPr>
        <a:defRPr lang="en-US"/>
      </a:defPPr>
      <a:lvl1pPr marL="0" algn="l" defTabSz="1165860" rtl="0" eaLnBrk="1" latinLnBrk="0" hangingPunct="1">
        <a:defRPr sz="2295" kern="1200">
          <a:solidFill>
            <a:schemeClr val="tx1"/>
          </a:solidFill>
          <a:latin typeface="+mn-lt"/>
          <a:ea typeface="+mn-ea"/>
          <a:cs typeface="+mn-cs"/>
        </a:defRPr>
      </a:lvl1pPr>
      <a:lvl2pPr marL="582930" algn="l" defTabSz="1165860" rtl="0" eaLnBrk="1" latinLnBrk="0" hangingPunct="1">
        <a:defRPr sz="2295" kern="1200">
          <a:solidFill>
            <a:schemeClr val="tx1"/>
          </a:solidFill>
          <a:latin typeface="+mn-lt"/>
          <a:ea typeface="+mn-ea"/>
          <a:cs typeface="+mn-cs"/>
        </a:defRPr>
      </a:lvl2pPr>
      <a:lvl3pPr marL="1165860" algn="l" defTabSz="1165860" rtl="0" eaLnBrk="1" latinLnBrk="0" hangingPunct="1">
        <a:defRPr sz="2295" kern="1200">
          <a:solidFill>
            <a:schemeClr val="tx1"/>
          </a:solidFill>
          <a:latin typeface="+mn-lt"/>
          <a:ea typeface="+mn-ea"/>
          <a:cs typeface="+mn-cs"/>
        </a:defRPr>
      </a:lvl3pPr>
      <a:lvl4pPr marL="1748790" algn="l" defTabSz="1165860" rtl="0" eaLnBrk="1" latinLnBrk="0" hangingPunct="1">
        <a:defRPr sz="2295" kern="1200">
          <a:solidFill>
            <a:schemeClr val="tx1"/>
          </a:solidFill>
          <a:latin typeface="+mn-lt"/>
          <a:ea typeface="+mn-ea"/>
          <a:cs typeface="+mn-cs"/>
        </a:defRPr>
      </a:lvl4pPr>
      <a:lvl5pPr marL="2331720" algn="l" defTabSz="1165860" rtl="0" eaLnBrk="1" latinLnBrk="0" hangingPunct="1">
        <a:defRPr sz="2295" kern="1200">
          <a:solidFill>
            <a:schemeClr val="tx1"/>
          </a:solidFill>
          <a:latin typeface="+mn-lt"/>
          <a:ea typeface="+mn-ea"/>
          <a:cs typeface="+mn-cs"/>
        </a:defRPr>
      </a:lvl5pPr>
      <a:lvl6pPr marL="2914650" algn="l" defTabSz="1165860" rtl="0" eaLnBrk="1" latinLnBrk="0" hangingPunct="1">
        <a:defRPr sz="2295" kern="1200">
          <a:solidFill>
            <a:schemeClr val="tx1"/>
          </a:solidFill>
          <a:latin typeface="+mn-lt"/>
          <a:ea typeface="+mn-ea"/>
          <a:cs typeface="+mn-cs"/>
        </a:defRPr>
      </a:lvl6pPr>
      <a:lvl7pPr marL="3497580" algn="l" defTabSz="1165860" rtl="0" eaLnBrk="1" latinLnBrk="0" hangingPunct="1">
        <a:defRPr sz="2295" kern="1200">
          <a:solidFill>
            <a:schemeClr val="tx1"/>
          </a:solidFill>
          <a:latin typeface="+mn-lt"/>
          <a:ea typeface="+mn-ea"/>
          <a:cs typeface="+mn-cs"/>
        </a:defRPr>
      </a:lvl7pPr>
      <a:lvl8pPr marL="4080510" algn="l" defTabSz="1165860" rtl="0" eaLnBrk="1" latinLnBrk="0" hangingPunct="1">
        <a:defRPr sz="2295" kern="1200">
          <a:solidFill>
            <a:schemeClr val="tx1"/>
          </a:solidFill>
          <a:latin typeface="+mn-lt"/>
          <a:ea typeface="+mn-ea"/>
          <a:cs typeface="+mn-cs"/>
        </a:defRPr>
      </a:lvl8pPr>
      <a:lvl9pPr marL="4663440" algn="l" defTabSz="1165860" rtl="0" eaLnBrk="1" latinLnBrk="0" hangingPunct="1">
        <a:defRPr sz="229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5596" userDrawn="1">
          <p15:clr>
            <a:srgbClr val="FDE53C"/>
          </p15:clr>
        </p15:guide>
        <p15:guide id="73" orient="horz" pos="5456" userDrawn="1">
          <p15:clr>
            <a:srgbClr val="F26B43"/>
          </p15:clr>
        </p15:guide>
        <p15:guide id="74" userDrawn="1">
          <p15:clr>
            <a:srgbClr val="F26B43"/>
          </p15:clr>
        </p15:guide>
        <p15:guide id="75" pos="10912" userDrawn="1">
          <p15:clr>
            <a:srgbClr val="F26B43"/>
          </p15:clr>
        </p15:guide>
        <p15:guide id="76" pos="388" userDrawn="1">
          <p15:clr>
            <a:srgbClr val="F26B43"/>
          </p15:clr>
        </p15:guide>
        <p15:guide id="77" orient="horz" pos="5984" userDrawn="1">
          <p15:clr>
            <a:srgbClr val="F26B43"/>
          </p15:clr>
        </p15:guide>
        <p15:guide id="78" pos="458" userDrawn="1">
          <p15:clr>
            <a:srgbClr val="F26B43"/>
          </p15:clr>
        </p15:guide>
        <p15:guide id="79" orient="horz" pos="352" userDrawn="1">
          <p15:clr>
            <a:srgbClr val="F26B43"/>
          </p15:clr>
        </p15:guide>
        <p15:guide id="80" orient="horz" pos="528" userDrawn="1">
          <p15:clr>
            <a:srgbClr val="F26B43"/>
          </p15:clr>
        </p15:guide>
        <p15:guide id="81" orient="horz" pos="1021" userDrawn="1">
          <p15:clr>
            <a:srgbClr val="F26B43"/>
          </p15:clr>
        </p15:guide>
        <p15:guide id="82" orient="horz" pos="3626" userDrawn="1">
          <p15:clr>
            <a:srgbClr val="F26B43"/>
          </p15:clr>
        </p15:guide>
        <p15:guide id="83" orient="horz" pos="6195" userDrawn="1">
          <p15:clr>
            <a:srgbClr val="F26B43"/>
          </p15:clr>
        </p15:guide>
        <p15:guide id="84" pos="10842" userDrawn="1">
          <p15:clr>
            <a:srgbClr val="F26B43"/>
          </p15:clr>
        </p15:guide>
        <p15:guide id="85" pos="5668" userDrawn="1">
          <p15:clr>
            <a:srgbClr val="FDE53C"/>
          </p15:clr>
        </p15:guide>
        <p15:guide id="86" pos="3942" userDrawn="1">
          <p15:clr>
            <a:srgbClr val="F26B43"/>
          </p15:clr>
        </p15:guide>
        <p15:guide id="87" pos="7322" userDrawn="1">
          <p15:clr>
            <a:srgbClr val="F26B43"/>
          </p15:clr>
        </p15:guide>
        <p15:guide id="88" pos="3872" userDrawn="1">
          <p15:clr>
            <a:srgbClr val="F26B43"/>
          </p15:clr>
        </p15:guide>
        <p15:guide id="89" pos="7392" userDrawn="1">
          <p15:clr>
            <a:srgbClr val="F26B43"/>
          </p15:clr>
        </p15:guide>
        <p15:guide id="90" orient="horz" pos="3555" userDrawn="1">
          <p15:clr>
            <a:srgbClr val="F26B43"/>
          </p15:clr>
        </p15:guide>
        <p15:guide id="91" orient="horz" pos="169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1417" y="280067"/>
            <a:ext cx="15422880" cy="126541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29359" y="2081929"/>
            <a:ext cx="16039157" cy="6977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29360" y="9322647"/>
            <a:ext cx="4023360" cy="535517"/>
          </a:xfrm>
          <a:prstGeom prst="rect">
            <a:avLst/>
          </a:prstGeom>
        </p:spPr>
        <p:txBody>
          <a:bodyPr vert="horz" lIns="91440" tIns="45720" rIns="91440" bIns="45720" rtlCol="0" anchor="ctr"/>
          <a:lstStyle>
            <a:lvl1pPr algn="l">
              <a:defRPr sz="1760">
                <a:solidFill>
                  <a:schemeClr val="tx1">
                    <a:tint val="75000"/>
                  </a:schemeClr>
                </a:solidFill>
              </a:defRPr>
            </a:lvl1pPr>
          </a:lstStyle>
          <a:p>
            <a:fld id="{70F6548D-6A4C-FB43-BF2F-EB21C948880A}" type="datetime1">
              <a:rPr lang="en-US" smtClean="0"/>
              <a:t>10/15/19</a:t>
            </a:fld>
            <a:endParaRPr lang="en-US"/>
          </a:p>
        </p:txBody>
      </p:sp>
      <p:sp>
        <p:nvSpPr>
          <p:cNvPr id="5" name="Footer Placeholder 4"/>
          <p:cNvSpPr>
            <a:spLocks noGrp="1"/>
          </p:cNvSpPr>
          <p:nvPr>
            <p:ph type="ftr" sz="quarter" idx="3"/>
          </p:nvPr>
        </p:nvSpPr>
        <p:spPr>
          <a:xfrm>
            <a:off x="5923280" y="9322647"/>
            <a:ext cx="6035040" cy="535517"/>
          </a:xfrm>
          <a:prstGeom prst="rect">
            <a:avLst/>
          </a:prstGeom>
        </p:spPr>
        <p:txBody>
          <a:bodyPr vert="horz" lIns="91440" tIns="45720" rIns="91440" bIns="45720" rtlCol="0" anchor="ctr"/>
          <a:lstStyle>
            <a:lvl1pPr algn="ctr">
              <a:defRPr sz="1760">
                <a:solidFill>
                  <a:schemeClr val="tx1">
                    <a:tint val="75000"/>
                  </a:schemeClr>
                </a:solidFill>
              </a:defRPr>
            </a:lvl1pPr>
          </a:lstStyle>
          <a:p>
            <a:r>
              <a:rPr lang="en-US"/>
              <a:t>Dan McCreary</a:t>
            </a:r>
          </a:p>
        </p:txBody>
      </p:sp>
      <p:sp>
        <p:nvSpPr>
          <p:cNvPr id="6" name="Slide Number Placeholder 5"/>
          <p:cNvSpPr>
            <a:spLocks noGrp="1"/>
          </p:cNvSpPr>
          <p:nvPr>
            <p:ph type="sldNum" sz="quarter" idx="4"/>
          </p:nvPr>
        </p:nvSpPr>
        <p:spPr>
          <a:xfrm>
            <a:off x="13245156" y="9322646"/>
            <a:ext cx="4023360" cy="535517"/>
          </a:xfrm>
          <a:prstGeom prst="rect">
            <a:avLst/>
          </a:prstGeom>
        </p:spPr>
        <p:txBody>
          <a:bodyPr vert="horz" lIns="91440" tIns="45720" rIns="91440" bIns="45720" rtlCol="0" anchor="ctr"/>
          <a:lstStyle>
            <a:lvl1pPr algn="r">
              <a:defRPr sz="1760">
                <a:solidFill>
                  <a:schemeClr val="tx1">
                    <a:tint val="75000"/>
                  </a:schemeClr>
                </a:solidFill>
              </a:defRPr>
            </a:lvl1pPr>
          </a:lstStyle>
          <a:p>
            <a:fld id="{8B61AF41-548C-C647-AA00-652365E86B01}" type="slidenum">
              <a:rPr lang="en-US" smtClean="0"/>
              <a:pPr/>
              <a:t>‹#›</a:t>
            </a:fld>
            <a:endParaRPr lang="en-US" dirty="0"/>
          </a:p>
        </p:txBody>
      </p:sp>
      <p:pic>
        <p:nvPicPr>
          <p:cNvPr id="7" name="Picture 6">
            <a:extLst>
              <a:ext uri="{FF2B5EF4-FFF2-40B4-BE49-F238E27FC236}">
                <a16:creationId xmlns:a16="http://schemas.microsoft.com/office/drawing/2014/main" id="{57658A1B-C992-E345-8F4D-B2E9EB2BA06A}"/>
              </a:ext>
            </a:extLst>
          </p:cNvPr>
          <p:cNvPicPr>
            <a:picLocks noChangeAspect="1"/>
          </p:cNvPicPr>
          <p:nvPr userDrawn="1"/>
        </p:nvPicPr>
        <p:blipFill>
          <a:blip r:embed="rId14"/>
          <a:stretch>
            <a:fillRect/>
          </a:stretch>
        </p:blipFill>
        <p:spPr>
          <a:xfrm>
            <a:off x="349795" y="9151528"/>
            <a:ext cx="2268668" cy="706634"/>
          </a:xfrm>
          <a:prstGeom prst="rect">
            <a:avLst/>
          </a:prstGeom>
        </p:spPr>
      </p:pic>
    </p:spTree>
    <p:extLst>
      <p:ext uri="{BB962C8B-B14F-4D97-AF65-F5344CB8AC3E}">
        <p14:creationId xmlns:p14="http://schemas.microsoft.com/office/powerpoint/2010/main" val="3177546919"/>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Lst>
  <p:hf hdr="0" ftr="0" dt="0"/>
  <p:txStyles>
    <p:titleStyle>
      <a:lvl1pPr algn="l" defTabSz="1341150" rtl="0" eaLnBrk="1" latinLnBrk="0" hangingPunct="1">
        <a:lnSpc>
          <a:spcPct val="90000"/>
        </a:lnSpc>
        <a:spcBef>
          <a:spcPct val="0"/>
        </a:spcBef>
        <a:buNone/>
        <a:defRPr sz="6453" b="1" i="0" kern="1200">
          <a:solidFill>
            <a:schemeClr val="tx1"/>
          </a:solidFill>
          <a:latin typeface="Arial" charset="0"/>
          <a:ea typeface="Arial" charset="0"/>
          <a:cs typeface="Arial" charset="0"/>
        </a:defRPr>
      </a:lvl1pPr>
    </p:titleStyle>
    <p:bodyStyle>
      <a:lvl1pPr marL="335288" indent="-335288" algn="l" defTabSz="1341150" rtl="0" eaLnBrk="1" latinLnBrk="0" hangingPunct="1">
        <a:lnSpc>
          <a:spcPct val="90000"/>
        </a:lnSpc>
        <a:spcBef>
          <a:spcPts val="1467"/>
        </a:spcBef>
        <a:buFont typeface="Arial"/>
        <a:buChar char="•"/>
        <a:defRPr sz="4107" kern="1200">
          <a:solidFill>
            <a:schemeClr val="tx1"/>
          </a:solidFill>
          <a:latin typeface="+mn-lt"/>
          <a:ea typeface="+mn-ea"/>
          <a:cs typeface="+mn-cs"/>
        </a:defRPr>
      </a:lvl1pPr>
      <a:lvl2pPr marL="1005863" indent="-335288" algn="l" defTabSz="1341150" rtl="0" eaLnBrk="1" latinLnBrk="0" hangingPunct="1">
        <a:lnSpc>
          <a:spcPct val="90000"/>
        </a:lnSpc>
        <a:spcBef>
          <a:spcPts val="733"/>
        </a:spcBef>
        <a:buFont typeface="Arial"/>
        <a:buChar char="•"/>
        <a:defRPr sz="3520" kern="1200">
          <a:solidFill>
            <a:schemeClr val="tx1"/>
          </a:solidFill>
          <a:latin typeface="+mn-lt"/>
          <a:ea typeface="+mn-ea"/>
          <a:cs typeface="+mn-cs"/>
        </a:defRPr>
      </a:lvl2pPr>
      <a:lvl3pPr marL="1676438" indent="-335288" algn="l" defTabSz="1341150" rtl="0" eaLnBrk="1" latinLnBrk="0" hangingPunct="1">
        <a:lnSpc>
          <a:spcPct val="90000"/>
        </a:lnSpc>
        <a:spcBef>
          <a:spcPts val="733"/>
        </a:spcBef>
        <a:buFont typeface="Arial"/>
        <a:buChar char="•"/>
        <a:defRPr sz="2933" kern="1200">
          <a:solidFill>
            <a:schemeClr val="tx1"/>
          </a:solidFill>
          <a:latin typeface="+mn-lt"/>
          <a:ea typeface="+mn-ea"/>
          <a:cs typeface="+mn-cs"/>
        </a:defRPr>
      </a:lvl3pPr>
      <a:lvl4pPr marL="2347013"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4pPr>
      <a:lvl5pPr marL="301758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5pPr>
      <a:lvl6pPr marL="368816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6pPr>
      <a:lvl7pPr marL="4358739"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7pPr>
      <a:lvl8pPr marL="5029314"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8pPr>
      <a:lvl9pPr marL="5699890" indent="-335288" algn="l" defTabSz="1341150" rtl="0" eaLnBrk="1" latinLnBrk="0" hangingPunct="1">
        <a:lnSpc>
          <a:spcPct val="90000"/>
        </a:lnSpc>
        <a:spcBef>
          <a:spcPts val="733"/>
        </a:spcBef>
        <a:buFont typeface="Arial"/>
        <a:buChar char="•"/>
        <a:defRPr sz="2640" kern="1200">
          <a:solidFill>
            <a:schemeClr val="tx1"/>
          </a:solidFill>
          <a:latin typeface="+mn-lt"/>
          <a:ea typeface="+mn-ea"/>
          <a:cs typeface="+mn-cs"/>
        </a:defRPr>
      </a:lvl9pPr>
    </p:bodyStyle>
    <p:otherStyle>
      <a:defPPr>
        <a:defRPr lang="en-US"/>
      </a:defPPr>
      <a:lvl1pPr marL="0" algn="l" defTabSz="1341150" rtl="0" eaLnBrk="1" latinLnBrk="0" hangingPunct="1">
        <a:defRPr sz="2640" kern="1200">
          <a:solidFill>
            <a:schemeClr val="tx1"/>
          </a:solidFill>
          <a:latin typeface="+mn-lt"/>
          <a:ea typeface="+mn-ea"/>
          <a:cs typeface="+mn-cs"/>
        </a:defRPr>
      </a:lvl1pPr>
      <a:lvl2pPr marL="670575" algn="l" defTabSz="1341150" rtl="0" eaLnBrk="1" latinLnBrk="0" hangingPunct="1">
        <a:defRPr sz="2640" kern="1200">
          <a:solidFill>
            <a:schemeClr val="tx1"/>
          </a:solidFill>
          <a:latin typeface="+mn-lt"/>
          <a:ea typeface="+mn-ea"/>
          <a:cs typeface="+mn-cs"/>
        </a:defRPr>
      </a:lvl2pPr>
      <a:lvl3pPr marL="1341150" algn="l" defTabSz="1341150" rtl="0" eaLnBrk="1" latinLnBrk="0" hangingPunct="1">
        <a:defRPr sz="2640" kern="1200">
          <a:solidFill>
            <a:schemeClr val="tx1"/>
          </a:solidFill>
          <a:latin typeface="+mn-lt"/>
          <a:ea typeface="+mn-ea"/>
          <a:cs typeface="+mn-cs"/>
        </a:defRPr>
      </a:lvl3pPr>
      <a:lvl4pPr marL="2011726" algn="l" defTabSz="1341150" rtl="0" eaLnBrk="1" latinLnBrk="0" hangingPunct="1">
        <a:defRPr sz="2640" kern="1200">
          <a:solidFill>
            <a:schemeClr val="tx1"/>
          </a:solidFill>
          <a:latin typeface="+mn-lt"/>
          <a:ea typeface="+mn-ea"/>
          <a:cs typeface="+mn-cs"/>
        </a:defRPr>
      </a:lvl4pPr>
      <a:lvl5pPr marL="2682301" algn="l" defTabSz="1341150" rtl="0" eaLnBrk="1" latinLnBrk="0" hangingPunct="1">
        <a:defRPr sz="2640" kern="1200">
          <a:solidFill>
            <a:schemeClr val="tx1"/>
          </a:solidFill>
          <a:latin typeface="+mn-lt"/>
          <a:ea typeface="+mn-ea"/>
          <a:cs typeface="+mn-cs"/>
        </a:defRPr>
      </a:lvl5pPr>
      <a:lvl6pPr marL="3352876" algn="l" defTabSz="1341150" rtl="0" eaLnBrk="1" latinLnBrk="0" hangingPunct="1">
        <a:defRPr sz="2640" kern="1200">
          <a:solidFill>
            <a:schemeClr val="tx1"/>
          </a:solidFill>
          <a:latin typeface="+mn-lt"/>
          <a:ea typeface="+mn-ea"/>
          <a:cs typeface="+mn-cs"/>
        </a:defRPr>
      </a:lvl6pPr>
      <a:lvl7pPr marL="4023451" algn="l" defTabSz="1341150" rtl="0" eaLnBrk="1" latinLnBrk="0" hangingPunct="1">
        <a:defRPr sz="2640" kern="1200">
          <a:solidFill>
            <a:schemeClr val="tx1"/>
          </a:solidFill>
          <a:latin typeface="+mn-lt"/>
          <a:ea typeface="+mn-ea"/>
          <a:cs typeface="+mn-cs"/>
        </a:defRPr>
      </a:lvl7pPr>
      <a:lvl8pPr marL="4694027" algn="l" defTabSz="1341150" rtl="0" eaLnBrk="1" latinLnBrk="0" hangingPunct="1">
        <a:defRPr sz="2640" kern="1200">
          <a:solidFill>
            <a:schemeClr val="tx1"/>
          </a:solidFill>
          <a:latin typeface="+mn-lt"/>
          <a:ea typeface="+mn-ea"/>
          <a:cs typeface="+mn-cs"/>
        </a:defRPr>
      </a:lvl8pPr>
      <a:lvl9pPr marL="5364602" algn="l" defTabSz="1341150" rtl="0" eaLnBrk="1" latinLnBrk="0" hangingPunct="1">
        <a:defRPr sz="2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tiff"/></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p:nvPr/>
        </p:nvSpPr>
        <p:spPr>
          <a:xfrm>
            <a:off x="1529860" y="1033703"/>
            <a:ext cx="15632724" cy="3380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8293" rIns="58293" rtlCol="0" anchor="ctr"/>
          <a:lstStyle/>
          <a:p>
            <a:r>
              <a:rPr lang="en-US" sz="6600" b="1" dirty="0">
                <a:solidFill>
                  <a:schemeClr val="tx1"/>
                </a:solidFill>
              </a:rPr>
              <a:t>Graph Stories: </a:t>
            </a:r>
            <a:br>
              <a:rPr lang="en-US" sz="6600" b="1" dirty="0">
                <a:solidFill>
                  <a:schemeClr val="tx1"/>
                </a:solidFill>
              </a:rPr>
            </a:br>
            <a:r>
              <a:rPr lang="en-US" sz="5400" b="1" dirty="0">
                <a:solidFill>
                  <a:schemeClr val="tx1"/>
                </a:solidFill>
              </a:rPr>
              <a:t>How Four Metaphors Can Help You</a:t>
            </a:r>
            <a:br>
              <a:rPr lang="en-US" sz="5400" b="1" dirty="0">
                <a:solidFill>
                  <a:schemeClr val="tx1"/>
                </a:solidFill>
              </a:rPr>
            </a:br>
            <a:r>
              <a:rPr lang="en-US" sz="5400" b="1" dirty="0">
                <a:solidFill>
                  <a:schemeClr val="tx1"/>
                </a:solidFill>
              </a:rPr>
              <a:t>Decide if Graphs Are Right for You</a:t>
            </a:r>
            <a:endParaRPr lang="en-US" sz="19900" b="1" dirty="0">
              <a:solidFill>
                <a:schemeClr val="tx1"/>
              </a:solidFill>
              <a:latin typeface="+mj-lt"/>
            </a:endParaRPr>
          </a:p>
        </p:txBody>
      </p:sp>
      <p:sp>
        <p:nvSpPr>
          <p:cNvPr id="2" name="TextBox 1"/>
          <p:cNvSpPr txBox="1"/>
          <p:nvPr/>
        </p:nvSpPr>
        <p:spPr>
          <a:xfrm>
            <a:off x="1666338" y="7291012"/>
            <a:ext cx="9642149" cy="1754326"/>
          </a:xfrm>
          <a:prstGeom prst="rect">
            <a:avLst/>
          </a:prstGeom>
          <a:noFill/>
        </p:spPr>
        <p:txBody>
          <a:bodyPr wrap="square" rtlCol="0">
            <a:spAutoFit/>
          </a:bodyPr>
          <a:lstStyle/>
          <a:p>
            <a:r>
              <a:rPr lang="en-US" sz="3600" b="1" dirty="0"/>
              <a:t>Dan McCreary</a:t>
            </a:r>
          </a:p>
          <a:p>
            <a:r>
              <a:rPr lang="en-US" sz="3600" dirty="0"/>
              <a:t>Distinguished Engineer</a:t>
            </a:r>
          </a:p>
          <a:p>
            <a:r>
              <a:rPr lang="en-US" sz="3600" dirty="0"/>
              <a:t>Optum Advanced Technology Collaborative</a:t>
            </a:r>
          </a:p>
        </p:txBody>
      </p:sp>
      <p:sp>
        <p:nvSpPr>
          <p:cNvPr id="3" name="TextBox 2">
            <a:extLst>
              <a:ext uri="{FF2B5EF4-FFF2-40B4-BE49-F238E27FC236}">
                <a16:creationId xmlns:a16="http://schemas.microsoft.com/office/drawing/2014/main" id="{2AA7EE95-8AEA-EA40-8628-794D035397C4}"/>
              </a:ext>
            </a:extLst>
          </p:cNvPr>
          <p:cNvSpPr txBox="1"/>
          <p:nvPr/>
        </p:nvSpPr>
        <p:spPr>
          <a:xfrm>
            <a:off x="1529860" y="4152128"/>
            <a:ext cx="4285147" cy="523220"/>
          </a:xfrm>
          <a:prstGeom prst="rect">
            <a:avLst/>
          </a:prstGeom>
          <a:noFill/>
        </p:spPr>
        <p:txBody>
          <a:bodyPr wrap="none" rtlCol="0">
            <a:spAutoFit/>
          </a:bodyPr>
          <a:lstStyle/>
          <a:p>
            <a:r>
              <a:rPr lang="en-US" sz="2800" dirty="0"/>
              <a:t>Graphorum October 2019</a:t>
            </a:r>
          </a:p>
        </p:txBody>
      </p:sp>
    </p:spTree>
    <p:extLst>
      <p:ext uri="{BB962C8B-B14F-4D97-AF65-F5344CB8AC3E}">
        <p14:creationId xmlns:p14="http://schemas.microsoft.com/office/powerpoint/2010/main" val="605989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35DA7-55C3-2142-AEEB-E015BFAD1DD5}"/>
              </a:ext>
            </a:extLst>
          </p:cNvPr>
          <p:cNvPicPr>
            <a:picLocks noChangeAspect="1"/>
          </p:cNvPicPr>
          <p:nvPr/>
        </p:nvPicPr>
        <p:blipFill>
          <a:blip r:embed="rId3"/>
          <a:stretch>
            <a:fillRect/>
          </a:stretch>
        </p:blipFill>
        <p:spPr>
          <a:xfrm>
            <a:off x="2360930" y="2101199"/>
            <a:ext cx="13119100" cy="6324600"/>
          </a:xfrm>
          <a:prstGeom prst="rect">
            <a:avLst/>
          </a:prstGeom>
        </p:spPr>
      </p:pic>
      <p:sp>
        <p:nvSpPr>
          <p:cNvPr id="2" name="Title 1"/>
          <p:cNvSpPr>
            <a:spLocks noGrp="1"/>
          </p:cNvSpPr>
          <p:nvPr>
            <p:ph type="title"/>
          </p:nvPr>
        </p:nvSpPr>
        <p:spPr/>
        <p:txBody>
          <a:bodyPr/>
          <a:lstStyle/>
          <a:p>
            <a:r>
              <a:rPr lang="en-US" dirty="0"/>
              <a:t>Graph Databases are </a:t>
            </a:r>
            <a:r>
              <a:rPr lang="en-US" dirty="0">
                <a:solidFill>
                  <a:srgbClr val="FF0000"/>
                </a:solidFill>
              </a:rPr>
              <a:t>HOT!</a:t>
            </a:r>
          </a:p>
        </p:txBody>
      </p:sp>
      <p:sp>
        <p:nvSpPr>
          <p:cNvPr id="4" name="Slide Number Placeholder 3"/>
          <p:cNvSpPr>
            <a:spLocks noGrp="1"/>
          </p:cNvSpPr>
          <p:nvPr>
            <p:ph type="sldNum" idx="12"/>
          </p:nvPr>
        </p:nvSpPr>
        <p:spPr/>
        <p:txBody>
          <a:bodyPr/>
          <a:lstStyle/>
          <a:p>
            <a:fld id="{00000000-1234-1234-1234-123412341234}" type="slidenum">
              <a:rPr lang="en" smtClean="0"/>
              <a:pPr/>
              <a:t>10</a:t>
            </a:fld>
            <a:endParaRPr lang="en"/>
          </a:p>
        </p:txBody>
      </p:sp>
      <p:sp>
        <p:nvSpPr>
          <p:cNvPr id="6" name="TextBox 5"/>
          <p:cNvSpPr txBox="1"/>
          <p:nvPr/>
        </p:nvSpPr>
        <p:spPr>
          <a:xfrm>
            <a:off x="9988854" y="8950210"/>
            <a:ext cx="4852610" cy="369332"/>
          </a:xfrm>
          <a:prstGeom prst="rect">
            <a:avLst/>
          </a:prstGeom>
          <a:noFill/>
        </p:spPr>
        <p:txBody>
          <a:bodyPr wrap="none" rtlCol="0">
            <a:spAutoFit/>
          </a:bodyPr>
          <a:lstStyle/>
          <a:p>
            <a:r>
              <a:rPr lang="en-US" sz="1800" dirty="0">
                <a:solidFill>
                  <a:schemeClr val="bg1">
                    <a:lumMod val="50000"/>
                  </a:schemeClr>
                </a:solidFill>
              </a:rPr>
              <a:t>https://db-engines.com/en/</a:t>
            </a:r>
            <a:r>
              <a:rPr lang="en-US" sz="1800" dirty="0" err="1">
                <a:solidFill>
                  <a:schemeClr val="bg1">
                    <a:lumMod val="50000"/>
                  </a:schemeClr>
                </a:solidFill>
              </a:rPr>
              <a:t>ranking_categories</a:t>
            </a:r>
            <a:endParaRPr lang="en-US" sz="1800" dirty="0">
              <a:solidFill>
                <a:schemeClr val="bg1">
                  <a:lumMod val="50000"/>
                </a:schemeClr>
              </a:solidFill>
            </a:endParaRPr>
          </a:p>
        </p:txBody>
      </p:sp>
      <p:cxnSp>
        <p:nvCxnSpPr>
          <p:cNvPr id="7" name="Straight Arrow Connector 6"/>
          <p:cNvCxnSpPr>
            <a:cxnSpLocks/>
          </p:cNvCxnSpPr>
          <p:nvPr/>
        </p:nvCxnSpPr>
        <p:spPr>
          <a:xfrm flipH="1">
            <a:off x="12415159" y="2734222"/>
            <a:ext cx="474804" cy="1058211"/>
          </a:xfrm>
          <a:prstGeom prst="straightConnector1">
            <a:avLst/>
          </a:prstGeom>
          <a:ln w="762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flipH="1">
            <a:off x="11454433" y="2211002"/>
            <a:ext cx="3387031" cy="523220"/>
          </a:xfrm>
          <a:prstGeom prst="rect">
            <a:avLst/>
          </a:prstGeom>
          <a:noFill/>
        </p:spPr>
        <p:txBody>
          <a:bodyPr wrap="square" rtlCol="0">
            <a:spAutoFit/>
          </a:bodyPr>
          <a:lstStyle/>
          <a:p>
            <a:r>
              <a:rPr lang="en-US" sz="2800" b="1">
                <a:solidFill>
                  <a:schemeClr val="accent1"/>
                </a:solidFill>
              </a:rPr>
              <a:t>Graph Databases</a:t>
            </a:r>
            <a:endParaRPr lang="en-US" sz="2800" b="1" dirty="0">
              <a:solidFill>
                <a:schemeClr val="accent1"/>
              </a:solidFill>
            </a:endParaRPr>
          </a:p>
        </p:txBody>
      </p:sp>
    </p:spTree>
    <p:extLst>
      <p:ext uri="{BB962C8B-B14F-4D97-AF65-F5344CB8AC3E}">
        <p14:creationId xmlns:p14="http://schemas.microsoft.com/office/powerpoint/2010/main" val="694506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A745-F9A1-A94A-8395-64A60AF7D97B}"/>
              </a:ext>
            </a:extLst>
          </p:cNvPr>
          <p:cNvSpPr>
            <a:spLocks noGrp="1"/>
          </p:cNvSpPr>
          <p:nvPr>
            <p:ph type="title"/>
          </p:nvPr>
        </p:nvSpPr>
        <p:spPr/>
        <p:txBody>
          <a:bodyPr/>
          <a:lstStyle/>
          <a:p>
            <a:r>
              <a:rPr lang="en-US" dirty="0"/>
              <a:t>When to Use a Graph Database</a:t>
            </a:r>
          </a:p>
        </p:txBody>
      </p:sp>
      <p:sp>
        <p:nvSpPr>
          <p:cNvPr id="4" name="Slide Number Placeholder 3">
            <a:extLst>
              <a:ext uri="{FF2B5EF4-FFF2-40B4-BE49-F238E27FC236}">
                <a16:creationId xmlns:a16="http://schemas.microsoft.com/office/drawing/2014/main" id="{842CA5B4-BF3F-DC49-94B3-5F497A56C1B1}"/>
              </a:ext>
            </a:extLst>
          </p:cNvPr>
          <p:cNvSpPr>
            <a:spLocks noGrp="1"/>
          </p:cNvSpPr>
          <p:nvPr>
            <p:ph type="sldNum" idx="12"/>
          </p:nvPr>
        </p:nvSpPr>
        <p:spPr/>
        <p:txBody>
          <a:bodyPr/>
          <a:lstStyle/>
          <a:p>
            <a:fld id="{00000000-1234-1234-1234-123412341234}" type="slidenum">
              <a:rPr lang="en" smtClean="0"/>
              <a:pPr/>
              <a:t>11</a:t>
            </a:fld>
            <a:endParaRPr lang="en"/>
          </a:p>
        </p:txBody>
      </p:sp>
      <p:sp>
        <p:nvSpPr>
          <p:cNvPr id="6" name="TextBox 5">
            <a:extLst>
              <a:ext uri="{FF2B5EF4-FFF2-40B4-BE49-F238E27FC236}">
                <a16:creationId xmlns:a16="http://schemas.microsoft.com/office/drawing/2014/main" id="{BEBC1E90-7D91-374F-9862-492067F3FAEF}"/>
              </a:ext>
            </a:extLst>
          </p:cNvPr>
          <p:cNvSpPr txBox="1"/>
          <p:nvPr/>
        </p:nvSpPr>
        <p:spPr>
          <a:xfrm>
            <a:off x="11126111" y="9380633"/>
            <a:ext cx="4776308" cy="464614"/>
          </a:xfrm>
          <a:prstGeom prst="rect">
            <a:avLst/>
          </a:prstGeom>
          <a:noFill/>
        </p:spPr>
        <p:txBody>
          <a:bodyPr wrap="none" rtlCol="0">
            <a:spAutoFit/>
          </a:bodyPr>
          <a:lstStyle/>
          <a:p>
            <a:r>
              <a:rPr lang="en-US" dirty="0">
                <a:solidFill>
                  <a:schemeClr val="bg1">
                    <a:lumMod val="50000"/>
                  </a:schemeClr>
                </a:solidFill>
              </a:rPr>
              <a:t>A Taxonomy of Graph Use Cases</a:t>
            </a:r>
          </a:p>
        </p:txBody>
      </p:sp>
      <p:pic>
        <p:nvPicPr>
          <p:cNvPr id="3" name="Picture 2">
            <a:extLst>
              <a:ext uri="{FF2B5EF4-FFF2-40B4-BE49-F238E27FC236}">
                <a16:creationId xmlns:a16="http://schemas.microsoft.com/office/drawing/2014/main" id="{7E942DBF-0E93-514F-A842-914F6EDF29BE}"/>
              </a:ext>
            </a:extLst>
          </p:cNvPr>
          <p:cNvPicPr>
            <a:picLocks noChangeAspect="1"/>
          </p:cNvPicPr>
          <p:nvPr/>
        </p:nvPicPr>
        <p:blipFill>
          <a:blip r:embed="rId3"/>
          <a:stretch>
            <a:fillRect/>
          </a:stretch>
        </p:blipFill>
        <p:spPr>
          <a:xfrm>
            <a:off x="3445694" y="1882442"/>
            <a:ext cx="10068571" cy="7052248"/>
          </a:xfrm>
          <a:prstGeom prst="rect">
            <a:avLst/>
          </a:prstGeom>
        </p:spPr>
      </p:pic>
    </p:spTree>
    <p:extLst>
      <p:ext uri="{BB962C8B-B14F-4D97-AF65-F5344CB8AC3E}">
        <p14:creationId xmlns:p14="http://schemas.microsoft.com/office/powerpoint/2010/main" val="3306061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12B1-3563-4944-8B8E-5AF7C424728F}"/>
              </a:ext>
            </a:extLst>
          </p:cNvPr>
          <p:cNvSpPr>
            <a:spLocks noGrp="1"/>
          </p:cNvSpPr>
          <p:nvPr>
            <p:ph type="title"/>
          </p:nvPr>
        </p:nvSpPr>
        <p:spPr/>
        <p:txBody>
          <a:bodyPr/>
          <a:lstStyle/>
          <a:p>
            <a:r>
              <a:rPr lang="en-US" dirty="0"/>
              <a:t>Successful Graph Evangelism is Connecting the Dots</a:t>
            </a:r>
          </a:p>
        </p:txBody>
      </p:sp>
      <p:sp>
        <p:nvSpPr>
          <p:cNvPr id="4" name="Slide Number Placeholder 3">
            <a:extLst>
              <a:ext uri="{FF2B5EF4-FFF2-40B4-BE49-F238E27FC236}">
                <a16:creationId xmlns:a16="http://schemas.microsoft.com/office/drawing/2014/main" id="{93BAB296-4F3F-F140-BEE8-E0BD2EE497B1}"/>
              </a:ext>
            </a:extLst>
          </p:cNvPr>
          <p:cNvSpPr>
            <a:spLocks noGrp="1"/>
          </p:cNvSpPr>
          <p:nvPr>
            <p:ph type="sldNum" idx="12"/>
          </p:nvPr>
        </p:nvSpPr>
        <p:spPr/>
        <p:txBody>
          <a:bodyPr/>
          <a:lstStyle/>
          <a:p>
            <a:fld id="{00000000-1234-1234-1234-123412341234}" type="slidenum">
              <a:rPr lang="en" smtClean="0"/>
              <a:pPr/>
              <a:t>12</a:t>
            </a:fld>
            <a:endParaRPr lang="en"/>
          </a:p>
        </p:txBody>
      </p:sp>
      <p:grpSp>
        <p:nvGrpSpPr>
          <p:cNvPr id="42" name="Group 41">
            <a:extLst>
              <a:ext uri="{FF2B5EF4-FFF2-40B4-BE49-F238E27FC236}">
                <a16:creationId xmlns:a16="http://schemas.microsoft.com/office/drawing/2014/main" id="{7750A62D-A0D4-D44E-BC01-C6A6BDAFF546}"/>
              </a:ext>
            </a:extLst>
          </p:cNvPr>
          <p:cNvGrpSpPr/>
          <p:nvPr/>
        </p:nvGrpSpPr>
        <p:grpSpPr>
          <a:xfrm>
            <a:off x="3815861" y="7985120"/>
            <a:ext cx="7654044" cy="949570"/>
            <a:chOff x="3815861" y="7985120"/>
            <a:chExt cx="7654044" cy="949570"/>
          </a:xfrm>
        </p:grpSpPr>
        <p:sp>
          <p:nvSpPr>
            <p:cNvPr id="6" name="Oval 5">
              <a:extLst>
                <a:ext uri="{FF2B5EF4-FFF2-40B4-BE49-F238E27FC236}">
                  <a16:creationId xmlns:a16="http://schemas.microsoft.com/office/drawing/2014/main" id="{D68EEBD7-DC61-0043-9ECA-EAD2A52DA83B}"/>
                </a:ext>
              </a:extLst>
            </p:cNvPr>
            <p:cNvSpPr/>
            <p:nvPr/>
          </p:nvSpPr>
          <p:spPr>
            <a:xfrm>
              <a:off x="3815861" y="7985121"/>
              <a:ext cx="2332894" cy="949569"/>
            </a:xfrm>
            <a:prstGeom prst="ellipse">
              <a:avLst/>
            </a:prstGeom>
            <a:solidFill>
              <a:srgbClr val="00B050"/>
            </a:solidFill>
            <a:ln w="28575">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Developer</a:t>
              </a:r>
            </a:p>
          </p:txBody>
        </p:sp>
        <p:sp>
          <p:nvSpPr>
            <p:cNvPr id="8" name="Oval 7">
              <a:extLst>
                <a:ext uri="{FF2B5EF4-FFF2-40B4-BE49-F238E27FC236}">
                  <a16:creationId xmlns:a16="http://schemas.microsoft.com/office/drawing/2014/main" id="{BF2C0F22-C18E-4843-B759-D237905A08C9}"/>
                </a:ext>
              </a:extLst>
            </p:cNvPr>
            <p:cNvSpPr/>
            <p:nvPr/>
          </p:nvSpPr>
          <p:spPr>
            <a:xfrm>
              <a:off x="6482861" y="7985121"/>
              <a:ext cx="2332894" cy="949569"/>
            </a:xfrm>
            <a:prstGeom prst="ellipse">
              <a:avLst/>
            </a:prstGeom>
            <a:solidFill>
              <a:srgbClr val="00B050"/>
            </a:solidFill>
            <a:ln w="28575">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Developer</a:t>
              </a:r>
            </a:p>
          </p:txBody>
        </p:sp>
        <p:sp>
          <p:nvSpPr>
            <p:cNvPr id="9" name="Oval 8">
              <a:extLst>
                <a:ext uri="{FF2B5EF4-FFF2-40B4-BE49-F238E27FC236}">
                  <a16:creationId xmlns:a16="http://schemas.microsoft.com/office/drawing/2014/main" id="{5AD4E5A5-48C2-0A4D-8D8B-DD356F1EE921}"/>
                </a:ext>
              </a:extLst>
            </p:cNvPr>
            <p:cNvSpPr/>
            <p:nvPr/>
          </p:nvSpPr>
          <p:spPr>
            <a:xfrm>
              <a:off x="9137011" y="7985120"/>
              <a:ext cx="2332894" cy="949569"/>
            </a:xfrm>
            <a:prstGeom prst="ellipse">
              <a:avLst/>
            </a:prstGeom>
            <a:solidFill>
              <a:srgbClr val="00B050"/>
            </a:solidFill>
            <a:ln w="28575">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Developer</a:t>
              </a:r>
            </a:p>
          </p:txBody>
        </p:sp>
      </p:grpSp>
      <p:grpSp>
        <p:nvGrpSpPr>
          <p:cNvPr id="43" name="Group 42">
            <a:extLst>
              <a:ext uri="{FF2B5EF4-FFF2-40B4-BE49-F238E27FC236}">
                <a16:creationId xmlns:a16="http://schemas.microsoft.com/office/drawing/2014/main" id="{A1D0715F-1C1E-384B-A10F-B1797CF175DD}"/>
              </a:ext>
            </a:extLst>
          </p:cNvPr>
          <p:cNvGrpSpPr/>
          <p:nvPr/>
        </p:nvGrpSpPr>
        <p:grpSpPr>
          <a:xfrm>
            <a:off x="3615442" y="2022231"/>
            <a:ext cx="10845816" cy="665133"/>
            <a:chOff x="3615442" y="2022231"/>
            <a:chExt cx="10845816" cy="665133"/>
          </a:xfrm>
        </p:grpSpPr>
        <p:sp>
          <p:nvSpPr>
            <p:cNvPr id="5" name="Oval 4">
              <a:extLst>
                <a:ext uri="{FF2B5EF4-FFF2-40B4-BE49-F238E27FC236}">
                  <a16:creationId xmlns:a16="http://schemas.microsoft.com/office/drawing/2014/main" id="{485BDC51-2C54-984A-9B9A-0C36A567F977}"/>
                </a:ext>
              </a:extLst>
            </p:cNvPr>
            <p:cNvSpPr/>
            <p:nvPr/>
          </p:nvSpPr>
          <p:spPr>
            <a:xfrm>
              <a:off x="3615442" y="2022231"/>
              <a:ext cx="1301262" cy="665133"/>
            </a:xfrm>
            <a:prstGeom prst="ellipse">
              <a:avLst/>
            </a:prstGeom>
            <a:solidFill>
              <a:srgbClr val="00B050"/>
            </a:solidFill>
            <a:ln w="28575">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CIO</a:t>
              </a:r>
            </a:p>
          </p:txBody>
        </p:sp>
        <p:sp>
          <p:nvSpPr>
            <p:cNvPr id="37" name="TextBox 36">
              <a:extLst>
                <a:ext uri="{FF2B5EF4-FFF2-40B4-BE49-F238E27FC236}">
                  <a16:creationId xmlns:a16="http://schemas.microsoft.com/office/drawing/2014/main" id="{151AE8C8-0A78-B44D-A1B6-9D99EE7D1EE1}"/>
                </a:ext>
              </a:extLst>
            </p:cNvPr>
            <p:cNvSpPr txBox="1"/>
            <p:nvPr/>
          </p:nvSpPr>
          <p:spPr>
            <a:xfrm>
              <a:off x="5638009" y="2074402"/>
              <a:ext cx="8823249" cy="464614"/>
            </a:xfrm>
            <a:prstGeom prst="rect">
              <a:avLst/>
            </a:prstGeom>
            <a:noFill/>
          </p:spPr>
          <p:txBody>
            <a:bodyPr wrap="none" rtlCol="0">
              <a:spAutoFit/>
            </a:bodyPr>
            <a:lstStyle/>
            <a:p>
              <a:r>
                <a:rPr lang="en-US" b="1" dirty="0"/>
                <a:t>Executive sponsor:</a:t>
              </a:r>
              <a:r>
                <a:rPr lang="en-US" dirty="0"/>
                <a:t> understands the strategic nature of graph</a:t>
              </a:r>
            </a:p>
          </p:txBody>
        </p:sp>
      </p:grpSp>
      <p:sp>
        <p:nvSpPr>
          <p:cNvPr id="38" name="TextBox 37">
            <a:extLst>
              <a:ext uri="{FF2B5EF4-FFF2-40B4-BE49-F238E27FC236}">
                <a16:creationId xmlns:a16="http://schemas.microsoft.com/office/drawing/2014/main" id="{58CCB76D-43B3-DE41-984D-B66495806111}"/>
              </a:ext>
            </a:extLst>
          </p:cNvPr>
          <p:cNvSpPr txBox="1"/>
          <p:nvPr/>
        </p:nvSpPr>
        <p:spPr>
          <a:xfrm>
            <a:off x="4758442" y="9120145"/>
            <a:ext cx="11663770" cy="464614"/>
          </a:xfrm>
          <a:prstGeom prst="rect">
            <a:avLst/>
          </a:prstGeom>
          <a:noFill/>
        </p:spPr>
        <p:txBody>
          <a:bodyPr wrap="none" rtlCol="0">
            <a:spAutoFit/>
          </a:bodyPr>
          <a:lstStyle/>
          <a:p>
            <a:r>
              <a:rPr lang="en-US" dirty="0"/>
              <a:t>After three months working on graph they never will go back to relational databases.</a:t>
            </a:r>
          </a:p>
        </p:txBody>
      </p:sp>
      <p:grpSp>
        <p:nvGrpSpPr>
          <p:cNvPr id="41" name="Group 40">
            <a:extLst>
              <a:ext uri="{FF2B5EF4-FFF2-40B4-BE49-F238E27FC236}">
                <a16:creationId xmlns:a16="http://schemas.microsoft.com/office/drawing/2014/main" id="{C59BD862-74C5-E64B-BAB6-679B5EE4949A}"/>
              </a:ext>
            </a:extLst>
          </p:cNvPr>
          <p:cNvGrpSpPr/>
          <p:nvPr/>
        </p:nvGrpSpPr>
        <p:grpSpPr>
          <a:xfrm>
            <a:off x="4266073" y="2687364"/>
            <a:ext cx="11305779" cy="5436818"/>
            <a:chOff x="4266073" y="2687364"/>
            <a:chExt cx="11305779" cy="5436818"/>
          </a:xfrm>
        </p:grpSpPr>
        <p:sp>
          <p:nvSpPr>
            <p:cNvPr id="10" name="Oval 9">
              <a:extLst>
                <a:ext uri="{FF2B5EF4-FFF2-40B4-BE49-F238E27FC236}">
                  <a16:creationId xmlns:a16="http://schemas.microsoft.com/office/drawing/2014/main" id="{B339256A-4644-AD47-B563-1D306FA2A178}"/>
                </a:ext>
              </a:extLst>
            </p:cNvPr>
            <p:cNvSpPr/>
            <p:nvPr/>
          </p:nvSpPr>
          <p:spPr>
            <a:xfrm>
              <a:off x="8393722" y="6521777"/>
              <a:ext cx="2332894" cy="949569"/>
            </a:xfrm>
            <a:prstGeom prst="ellipse">
              <a:avLst/>
            </a:prstGeom>
            <a:solidFill>
              <a:srgbClr val="FF0000"/>
            </a:solidFill>
            <a:ln w="28575">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Manager</a:t>
              </a:r>
            </a:p>
          </p:txBody>
        </p:sp>
        <p:sp>
          <p:nvSpPr>
            <p:cNvPr id="11" name="Oval 10">
              <a:extLst>
                <a:ext uri="{FF2B5EF4-FFF2-40B4-BE49-F238E27FC236}">
                  <a16:creationId xmlns:a16="http://schemas.microsoft.com/office/drawing/2014/main" id="{9AF7959C-BB00-D149-B13E-6CED827FC2D1}"/>
                </a:ext>
              </a:extLst>
            </p:cNvPr>
            <p:cNvSpPr/>
            <p:nvPr/>
          </p:nvSpPr>
          <p:spPr>
            <a:xfrm>
              <a:off x="7367957" y="5300536"/>
              <a:ext cx="2332894" cy="754524"/>
            </a:xfrm>
            <a:prstGeom prst="ellipse">
              <a:avLst/>
            </a:prstGeom>
            <a:solidFill>
              <a:srgbClr val="FF0000"/>
            </a:solidFill>
            <a:ln w="28575">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Manager</a:t>
              </a:r>
            </a:p>
          </p:txBody>
        </p:sp>
        <p:sp>
          <p:nvSpPr>
            <p:cNvPr id="12" name="Oval 11">
              <a:extLst>
                <a:ext uri="{FF2B5EF4-FFF2-40B4-BE49-F238E27FC236}">
                  <a16:creationId xmlns:a16="http://schemas.microsoft.com/office/drawing/2014/main" id="{06B4EEBA-9A1C-F44D-9071-D9EFDAE70D1A}"/>
                </a:ext>
              </a:extLst>
            </p:cNvPr>
            <p:cNvSpPr/>
            <p:nvPr/>
          </p:nvSpPr>
          <p:spPr>
            <a:xfrm>
              <a:off x="6201510" y="4079294"/>
              <a:ext cx="2332894" cy="754524"/>
            </a:xfrm>
            <a:prstGeom prst="ellipse">
              <a:avLst/>
            </a:prstGeom>
            <a:solidFill>
              <a:srgbClr val="FF0000"/>
            </a:solidFill>
            <a:ln w="28575">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Manager</a:t>
              </a:r>
            </a:p>
          </p:txBody>
        </p:sp>
        <p:sp>
          <p:nvSpPr>
            <p:cNvPr id="13" name="Oval 12">
              <a:extLst>
                <a:ext uri="{FF2B5EF4-FFF2-40B4-BE49-F238E27FC236}">
                  <a16:creationId xmlns:a16="http://schemas.microsoft.com/office/drawing/2014/main" id="{4776E68D-B765-D748-A6FA-D2F848AB0153}"/>
                </a:ext>
              </a:extLst>
            </p:cNvPr>
            <p:cNvSpPr/>
            <p:nvPr/>
          </p:nvSpPr>
          <p:spPr>
            <a:xfrm>
              <a:off x="4758442" y="2944270"/>
              <a:ext cx="2332894" cy="754524"/>
            </a:xfrm>
            <a:prstGeom prst="ellipse">
              <a:avLst/>
            </a:prstGeom>
            <a:solidFill>
              <a:srgbClr val="FF0000"/>
            </a:solidFill>
            <a:ln w="28575">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Manager</a:t>
              </a:r>
            </a:p>
          </p:txBody>
        </p:sp>
        <p:cxnSp>
          <p:nvCxnSpPr>
            <p:cNvPr id="15" name="Straight Connector 14">
              <a:extLst>
                <a:ext uri="{FF2B5EF4-FFF2-40B4-BE49-F238E27FC236}">
                  <a16:creationId xmlns:a16="http://schemas.microsoft.com/office/drawing/2014/main" id="{26E190EC-FFD9-2D40-A8D3-901B90D7674C}"/>
                </a:ext>
              </a:extLst>
            </p:cNvPr>
            <p:cNvCxnSpPr>
              <a:stCxn id="6" idx="7"/>
              <a:endCxn id="10" idx="2"/>
            </p:cNvCxnSpPr>
            <p:nvPr/>
          </p:nvCxnSpPr>
          <p:spPr>
            <a:xfrm flipV="1">
              <a:off x="5807111" y="6996562"/>
              <a:ext cx="2586611" cy="112762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7B5B5A-121A-D24A-AAA8-22FA722AACB1}"/>
                </a:ext>
              </a:extLst>
            </p:cNvPr>
            <p:cNvCxnSpPr>
              <a:cxnSpLocks/>
              <a:stCxn id="8" idx="0"/>
              <a:endCxn id="10" idx="3"/>
            </p:cNvCxnSpPr>
            <p:nvPr/>
          </p:nvCxnSpPr>
          <p:spPr>
            <a:xfrm flipV="1">
              <a:off x="7649308" y="7332285"/>
              <a:ext cx="1086058" cy="652836"/>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E442AF-A03A-AC46-BFA4-AEF9E3636304}"/>
                </a:ext>
              </a:extLst>
            </p:cNvPr>
            <p:cNvCxnSpPr>
              <a:cxnSpLocks/>
              <a:stCxn id="9" idx="0"/>
              <a:endCxn id="10" idx="4"/>
            </p:cNvCxnSpPr>
            <p:nvPr/>
          </p:nvCxnSpPr>
          <p:spPr>
            <a:xfrm flipH="1" flipV="1">
              <a:off x="9560169" y="7471346"/>
              <a:ext cx="743289" cy="5137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A984F9-5011-2E48-8681-192C24D0C241}"/>
                </a:ext>
              </a:extLst>
            </p:cNvPr>
            <p:cNvCxnSpPr>
              <a:cxnSpLocks/>
              <a:stCxn id="10" idx="0"/>
              <a:endCxn id="11" idx="4"/>
            </p:cNvCxnSpPr>
            <p:nvPr/>
          </p:nvCxnSpPr>
          <p:spPr>
            <a:xfrm flipH="1" flipV="1">
              <a:off x="8534404" y="6055060"/>
              <a:ext cx="1025765" cy="466717"/>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04808C1-C152-8B4B-B01E-B3920460E6FD}"/>
                </a:ext>
              </a:extLst>
            </p:cNvPr>
            <p:cNvCxnSpPr>
              <a:cxnSpLocks/>
              <a:stCxn id="11" idx="0"/>
              <a:endCxn id="12" idx="4"/>
            </p:cNvCxnSpPr>
            <p:nvPr/>
          </p:nvCxnSpPr>
          <p:spPr>
            <a:xfrm flipH="1" flipV="1">
              <a:off x="7367957" y="4833818"/>
              <a:ext cx="1166447" cy="466718"/>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3D2220D-08A5-864B-839F-B14647E13FEF}"/>
                </a:ext>
              </a:extLst>
            </p:cNvPr>
            <p:cNvCxnSpPr>
              <a:cxnSpLocks/>
              <a:stCxn id="12" idx="0"/>
              <a:endCxn id="13" idx="4"/>
            </p:cNvCxnSpPr>
            <p:nvPr/>
          </p:nvCxnSpPr>
          <p:spPr>
            <a:xfrm flipH="1" flipV="1">
              <a:off x="5924889" y="3698794"/>
              <a:ext cx="1443068" cy="3805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50F20BF-2671-EF43-9554-6698A2CCA8E0}"/>
                </a:ext>
              </a:extLst>
            </p:cNvPr>
            <p:cNvCxnSpPr>
              <a:cxnSpLocks/>
              <a:stCxn id="13" idx="1"/>
              <a:endCxn id="5" idx="4"/>
            </p:cNvCxnSpPr>
            <p:nvPr/>
          </p:nvCxnSpPr>
          <p:spPr>
            <a:xfrm flipH="1" flipV="1">
              <a:off x="4266073" y="2687364"/>
              <a:ext cx="834013" cy="36740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ight Brace 38">
              <a:extLst>
                <a:ext uri="{FF2B5EF4-FFF2-40B4-BE49-F238E27FC236}">
                  <a16:creationId xmlns:a16="http://schemas.microsoft.com/office/drawing/2014/main" id="{B162628A-17EC-2447-8D94-37D4472EE08F}"/>
                </a:ext>
              </a:extLst>
            </p:cNvPr>
            <p:cNvSpPr/>
            <p:nvPr/>
          </p:nvSpPr>
          <p:spPr>
            <a:xfrm>
              <a:off x="10848582" y="3036629"/>
              <a:ext cx="1242645" cy="4416579"/>
            </a:xfrm>
            <a:prstGeom prst="rightBrac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0A62EBA4-E374-D84C-A3B5-76126B093AED}"/>
                </a:ext>
              </a:extLst>
            </p:cNvPr>
            <p:cNvSpPr txBox="1"/>
            <p:nvPr/>
          </p:nvSpPr>
          <p:spPr>
            <a:xfrm>
              <a:off x="12480941" y="4620403"/>
              <a:ext cx="3090911" cy="1209177"/>
            </a:xfrm>
            <a:prstGeom prst="rect">
              <a:avLst/>
            </a:prstGeom>
            <a:noFill/>
          </p:spPr>
          <p:txBody>
            <a:bodyPr wrap="none" rtlCol="0">
              <a:spAutoFit/>
            </a:bodyPr>
            <a:lstStyle/>
            <a:p>
              <a:r>
                <a:rPr lang="en-US" dirty="0"/>
                <a:t>Non technical people</a:t>
              </a:r>
              <a:br>
                <a:rPr lang="en-US" dirty="0"/>
              </a:br>
              <a:r>
                <a:rPr lang="en-US" dirty="0"/>
                <a:t>that will block graph</a:t>
              </a:r>
              <a:br>
                <a:rPr lang="en-US" dirty="0"/>
              </a:br>
              <a:r>
                <a:rPr lang="en-US" dirty="0"/>
                <a:t>initiatives.</a:t>
              </a:r>
            </a:p>
          </p:txBody>
        </p:sp>
      </p:grpSp>
    </p:spTree>
    <p:extLst>
      <p:ext uri="{BB962C8B-B14F-4D97-AF65-F5344CB8AC3E}">
        <p14:creationId xmlns:p14="http://schemas.microsoft.com/office/powerpoint/2010/main" val="58759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48AF-FC33-2B49-BB29-0D1AD350E77E}"/>
              </a:ext>
            </a:extLst>
          </p:cNvPr>
          <p:cNvSpPr>
            <a:spLocks noGrp="1"/>
          </p:cNvSpPr>
          <p:nvPr>
            <p:ph type="title"/>
          </p:nvPr>
        </p:nvSpPr>
        <p:spPr/>
        <p:txBody>
          <a:bodyPr/>
          <a:lstStyle/>
          <a:p>
            <a:r>
              <a:rPr lang="en-US" dirty="0"/>
              <a:t>Stories Retelling is Tested When You are NOT in the Room</a:t>
            </a:r>
          </a:p>
        </p:txBody>
      </p:sp>
      <p:sp>
        <p:nvSpPr>
          <p:cNvPr id="4" name="Slide Number Placeholder 3">
            <a:extLst>
              <a:ext uri="{FF2B5EF4-FFF2-40B4-BE49-F238E27FC236}">
                <a16:creationId xmlns:a16="http://schemas.microsoft.com/office/drawing/2014/main" id="{A5CF8835-BB5D-D94E-94F0-19A97C4C383C}"/>
              </a:ext>
            </a:extLst>
          </p:cNvPr>
          <p:cNvSpPr>
            <a:spLocks noGrp="1"/>
          </p:cNvSpPr>
          <p:nvPr>
            <p:ph type="sldNum" idx="12"/>
          </p:nvPr>
        </p:nvSpPr>
        <p:spPr>
          <a:xfrm>
            <a:off x="16232256" y="8858401"/>
            <a:ext cx="1073013" cy="769707"/>
          </a:xfrm>
        </p:spPr>
        <p:txBody>
          <a:bodyPr/>
          <a:lstStyle/>
          <a:p>
            <a:fld id="{00000000-1234-1234-1234-123412341234}" type="slidenum">
              <a:rPr lang="en" smtClean="0"/>
              <a:pPr/>
              <a:t>13</a:t>
            </a:fld>
            <a:endParaRPr lang="en"/>
          </a:p>
        </p:txBody>
      </p:sp>
      <p:grpSp>
        <p:nvGrpSpPr>
          <p:cNvPr id="114" name="Group 113">
            <a:extLst>
              <a:ext uri="{FF2B5EF4-FFF2-40B4-BE49-F238E27FC236}">
                <a16:creationId xmlns:a16="http://schemas.microsoft.com/office/drawing/2014/main" id="{8B30ABE6-85D3-3444-9F75-F7B5A04BED1D}"/>
              </a:ext>
            </a:extLst>
          </p:cNvPr>
          <p:cNvGrpSpPr/>
          <p:nvPr/>
        </p:nvGrpSpPr>
        <p:grpSpPr>
          <a:xfrm>
            <a:off x="2663871" y="2356465"/>
            <a:ext cx="468097" cy="1716573"/>
            <a:chOff x="2628901" y="2288947"/>
            <a:chExt cx="767861" cy="2080846"/>
          </a:xfrm>
        </p:grpSpPr>
        <p:sp>
          <p:nvSpPr>
            <p:cNvPr id="5" name="Oval 4">
              <a:extLst>
                <a:ext uri="{FF2B5EF4-FFF2-40B4-BE49-F238E27FC236}">
                  <a16:creationId xmlns:a16="http://schemas.microsoft.com/office/drawing/2014/main" id="{8D6FB518-2BCE-654B-86F9-2E7996377FED}"/>
                </a:ext>
              </a:extLst>
            </p:cNvPr>
            <p:cNvSpPr/>
            <p:nvPr/>
          </p:nvSpPr>
          <p:spPr>
            <a:xfrm>
              <a:off x="2769578" y="2288947"/>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7" name="Straight Connector 6">
              <a:extLst>
                <a:ext uri="{FF2B5EF4-FFF2-40B4-BE49-F238E27FC236}">
                  <a16:creationId xmlns:a16="http://schemas.microsoft.com/office/drawing/2014/main" id="{1DBE0E69-1667-AB44-80E4-A6E719294F9F}"/>
                </a:ext>
              </a:extLst>
            </p:cNvPr>
            <p:cNvCxnSpPr>
              <a:stCxn id="5" idx="4"/>
            </p:cNvCxnSpPr>
            <p:nvPr/>
          </p:nvCxnSpPr>
          <p:spPr>
            <a:xfrm>
              <a:off x="2998178" y="2746147"/>
              <a:ext cx="0" cy="80889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CE9190-59C3-144E-94B2-760243A08B42}"/>
                </a:ext>
              </a:extLst>
            </p:cNvPr>
            <p:cNvCxnSpPr>
              <a:cxnSpLocks/>
            </p:cNvCxnSpPr>
            <p:nvPr/>
          </p:nvCxnSpPr>
          <p:spPr>
            <a:xfrm>
              <a:off x="2628901" y="3021639"/>
              <a:ext cx="767861"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F28A668-7EB2-FC43-8648-F6DF24720F69}"/>
                </a:ext>
              </a:extLst>
            </p:cNvPr>
            <p:cNvCxnSpPr>
              <a:cxnSpLocks/>
            </p:cNvCxnSpPr>
            <p:nvPr/>
          </p:nvCxnSpPr>
          <p:spPr>
            <a:xfrm flipV="1">
              <a:off x="2628901" y="3555039"/>
              <a:ext cx="369277"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18D9FF3-D1AB-F542-B69A-A1ACBE6E7C47}"/>
                </a:ext>
              </a:extLst>
            </p:cNvPr>
            <p:cNvCxnSpPr>
              <a:cxnSpLocks/>
            </p:cNvCxnSpPr>
            <p:nvPr/>
          </p:nvCxnSpPr>
          <p:spPr>
            <a:xfrm flipH="1" flipV="1">
              <a:off x="3012832" y="3555039"/>
              <a:ext cx="383930"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7ADAF4AD-43DC-C740-97A2-C51B8609C4DD}"/>
              </a:ext>
            </a:extLst>
          </p:cNvPr>
          <p:cNvGrpSpPr/>
          <p:nvPr/>
        </p:nvGrpSpPr>
        <p:grpSpPr>
          <a:xfrm>
            <a:off x="6170024" y="3044027"/>
            <a:ext cx="3137913" cy="1637453"/>
            <a:chOff x="5918164" y="2123960"/>
            <a:chExt cx="4785939" cy="2400300"/>
          </a:xfrm>
        </p:grpSpPr>
        <p:sp>
          <p:nvSpPr>
            <p:cNvPr id="15" name="Oval 14">
              <a:extLst>
                <a:ext uri="{FF2B5EF4-FFF2-40B4-BE49-F238E27FC236}">
                  <a16:creationId xmlns:a16="http://schemas.microsoft.com/office/drawing/2014/main" id="{AC94DC6E-D25A-2343-9500-EA90453DC0B5}"/>
                </a:ext>
              </a:extLst>
            </p:cNvPr>
            <p:cNvSpPr/>
            <p:nvPr/>
          </p:nvSpPr>
          <p:spPr>
            <a:xfrm>
              <a:off x="6058841" y="212396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6" name="Straight Connector 15">
              <a:extLst>
                <a:ext uri="{FF2B5EF4-FFF2-40B4-BE49-F238E27FC236}">
                  <a16:creationId xmlns:a16="http://schemas.microsoft.com/office/drawing/2014/main" id="{BBE54B24-AF2E-B541-97AD-62071D66F434}"/>
                </a:ext>
              </a:extLst>
            </p:cNvPr>
            <p:cNvCxnSpPr>
              <a:stCxn id="15" idx="4"/>
            </p:cNvCxnSpPr>
            <p:nvPr/>
          </p:nvCxnSpPr>
          <p:spPr>
            <a:xfrm>
              <a:off x="6287441" y="2581160"/>
              <a:ext cx="0" cy="80889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AB82FA-DBDF-6444-A1FD-E17C87C20349}"/>
                </a:ext>
              </a:extLst>
            </p:cNvPr>
            <p:cNvCxnSpPr>
              <a:cxnSpLocks/>
            </p:cNvCxnSpPr>
            <p:nvPr/>
          </p:nvCxnSpPr>
          <p:spPr>
            <a:xfrm>
              <a:off x="5918164" y="2856652"/>
              <a:ext cx="767861"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9E5600-33EB-4642-962B-140AEDDA4B5A}"/>
                </a:ext>
              </a:extLst>
            </p:cNvPr>
            <p:cNvCxnSpPr>
              <a:cxnSpLocks/>
            </p:cNvCxnSpPr>
            <p:nvPr/>
          </p:nvCxnSpPr>
          <p:spPr>
            <a:xfrm flipV="1">
              <a:off x="5918164" y="3390052"/>
              <a:ext cx="369277"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E04AAB-BA18-F64F-BF88-AA2CAF689740}"/>
                </a:ext>
              </a:extLst>
            </p:cNvPr>
            <p:cNvCxnSpPr>
              <a:cxnSpLocks/>
            </p:cNvCxnSpPr>
            <p:nvPr/>
          </p:nvCxnSpPr>
          <p:spPr>
            <a:xfrm flipH="1" flipV="1">
              <a:off x="6302095" y="3390052"/>
              <a:ext cx="383930"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6656EB1E-9B20-BE4A-84A2-78FE2BADA0C7}"/>
                </a:ext>
              </a:extLst>
            </p:cNvPr>
            <p:cNvGrpSpPr/>
            <p:nvPr/>
          </p:nvGrpSpPr>
          <p:grpSpPr>
            <a:xfrm>
              <a:off x="6914625" y="2352560"/>
              <a:ext cx="767861" cy="2080846"/>
              <a:chOff x="6775938" y="2256692"/>
              <a:chExt cx="767861" cy="2080846"/>
            </a:xfrm>
          </p:grpSpPr>
          <p:sp>
            <p:nvSpPr>
              <p:cNvPr id="20" name="Oval 19">
                <a:extLst>
                  <a:ext uri="{FF2B5EF4-FFF2-40B4-BE49-F238E27FC236}">
                    <a16:creationId xmlns:a16="http://schemas.microsoft.com/office/drawing/2014/main" id="{ED0B47B8-39D5-DA4E-9ED0-AEA3A77C24EE}"/>
                  </a:ext>
                </a:extLst>
              </p:cNvPr>
              <p:cNvSpPr/>
              <p:nvPr/>
            </p:nvSpPr>
            <p:spPr>
              <a:xfrm>
                <a:off x="6916615" y="2256692"/>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21" name="Straight Connector 20">
                <a:extLst>
                  <a:ext uri="{FF2B5EF4-FFF2-40B4-BE49-F238E27FC236}">
                    <a16:creationId xmlns:a16="http://schemas.microsoft.com/office/drawing/2014/main" id="{9BE2F30F-BB60-2E4C-AF46-63E9C08440EC}"/>
                  </a:ext>
                </a:extLst>
              </p:cNvPr>
              <p:cNvCxnSpPr>
                <a:stCxn id="20" idx="4"/>
              </p:cNvCxnSpPr>
              <p:nvPr/>
            </p:nvCxnSpPr>
            <p:spPr>
              <a:xfrm>
                <a:off x="7145215" y="2713892"/>
                <a:ext cx="0" cy="80889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617954-F048-0C4F-AC4D-3CB60D117910}"/>
                  </a:ext>
                </a:extLst>
              </p:cNvPr>
              <p:cNvCxnSpPr>
                <a:cxnSpLocks/>
              </p:cNvCxnSpPr>
              <p:nvPr/>
            </p:nvCxnSpPr>
            <p:spPr>
              <a:xfrm>
                <a:off x="6775938" y="2989384"/>
                <a:ext cx="767861"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D0FD414-3E34-E144-94D6-CB7C1C098A26}"/>
                  </a:ext>
                </a:extLst>
              </p:cNvPr>
              <p:cNvCxnSpPr>
                <a:cxnSpLocks/>
              </p:cNvCxnSpPr>
              <p:nvPr/>
            </p:nvCxnSpPr>
            <p:spPr>
              <a:xfrm flipV="1">
                <a:off x="6775938" y="3522784"/>
                <a:ext cx="369277"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0304AD-C24E-6449-BC6D-87D42692A7B7}"/>
                  </a:ext>
                </a:extLst>
              </p:cNvPr>
              <p:cNvCxnSpPr>
                <a:cxnSpLocks/>
              </p:cNvCxnSpPr>
              <p:nvPr/>
            </p:nvCxnSpPr>
            <p:spPr>
              <a:xfrm flipH="1" flipV="1">
                <a:off x="7159869" y="3522784"/>
                <a:ext cx="383930"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5E61D3B-DC70-1945-AAAB-1310E466B1C3}"/>
                </a:ext>
              </a:extLst>
            </p:cNvPr>
            <p:cNvGrpSpPr/>
            <p:nvPr/>
          </p:nvGrpSpPr>
          <p:grpSpPr>
            <a:xfrm>
              <a:off x="7925738" y="2443414"/>
              <a:ext cx="767861" cy="2080846"/>
              <a:chOff x="6775938" y="2256692"/>
              <a:chExt cx="767861" cy="2080846"/>
            </a:xfrm>
          </p:grpSpPr>
          <p:sp>
            <p:nvSpPr>
              <p:cNvPr id="30" name="Oval 29">
                <a:extLst>
                  <a:ext uri="{FF2B5EF4-FFF2-40B4-BE49-F238E27FC236}">
                    <a16:creationId xmlns:a16="http://schemas.microsoft.com/office/drawing/2014/main" id="{BF138C86-7DBB-8F4B-ABD3-3D0280B70AB0}"/>
                  </a:ext>
                </a:extLst>
              </p:cNvPr>
              <p:cNvSpPr/>
              <p:nvPr/>
            </p:nvSpPr>
            <p:spPr>
              <a:xfrm>
                <a:off x="6916615" y="2256692"/>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31" name="Straight Connector 30">
                <a:extLst>
                  <a:ext uri="{FF2B5EF4-FFF2-40B4-BE49-F238E27FC236}">
                    <a16:creationId xmlns:a16="http://schemas.microsoft.com/office/drawing/2014/main" id="{6F184BE5-B0AD-6D41-A57F-155A3C1B17A0}"/>
                  </a:ext>
                </a:extLst>
              </p:cNvPr>
              <p:cNvCxnSpPr>
                <a:stCxn id="30" idx="4"/>
              </p:cNvCxnSpPr>
              <p:nvPr/>
            </p:nvCxnSpPr>
            <p:spPr>
              <a:xfrm>
                <a:off x="7145215" y="2713892"/>
                <a:ext cx="0" cy="80889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DBBAC-48D1-3047-B9CD-94F1CD0FF78B}"/>
                  </a:ext>
                </a:extLst>
              </p:cNvPr>
              <p:cNvCxnSpPr>
                <a:cxnSpLocks/>
              </p:cNvCxnSpPr>
              <p:nvPr/>
            </p:nvCxnSpPr>
            <p:spPr>
              <a:xfrm>
                <a:off x="6775938" y="2989384"/>
                <a:ext cx="767861"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DBAC8-7BC6-194A-88AC-89381F074A5B}"/>
                  </a:ext>
                </a:extLst>
              </p:cNvPr>
              <p:cNvCxnSpPr>
                <a:cxnSpLocks/>
              </p:cNvCxnSpPr>
              <p:nvPr/>
            </p:nvCxnSpPr>
            <p:spPr>
              <a:xfrm flipV="1">
                <a:off x="6775938" y="3522784"/>
                <a:ext cx="369277"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FD0121D-C572-0042-90E1-13BBF0725A2D}"/>
                  </a:ext>
                </a:extLst>
              </p:cNvPr>
              <p:cNvCxnSpPr>
                <a:cxnSpLocks/>
              </p:cNvCxnSpPr>
              <p:nvPr/>
            </p:nvCxnSpPr>
            <p:spPr>
              <a:xfrm flipH="1" flipV="1">
                <a:off x="7159869" y="3522784"/>
                <a:ext cx="383930"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1CD09A2A-B6D9-C942-96CD-292D359715AF}"/>
                </a:ext>
              </a:extLst>
            </p:cNvPr>
            <p:cNvGrpSpPr/>
            <p:nvPr/>
          </p:nvGrpSpPr>
          <p:grpSpPr>
            <a:xfrm>
              <a:off x="8939781" y="2173783"/>
              <a:ext cx="767861" cy="2080846"/>
              <a:chOff x="6775938" y="2256692"/>
              <a:chExt cx="767861" cy="2080846"/>
            </a:xfrm>
          </p:grpSpPr>
          <p:sp>
            <p:nvSpPr>
              <p:cNvPr id="36" name="Oval 35">
                <a:extLst>
                  <a:ext uri="{FF2B5EF4-FFF2-40B4-BE49-F238E27FC236}">
                    <a16:creationId xmlns:a16="http://schemas.microsoft.com/office/drawing/2014/main" id="{71887C94-D680-1042-88C6-8C03A6E5A0C3}"/>
                  </a:ext>
                </a:extLst>
              </p:cNvPr>
              <p:cNvSpPr/>
              <p:nvPr/>
            </p:nvSpPr>
            <p:spPr>
              <a:xfrm>
                <a:off x="6916615" y="2256692"/>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37" name="Straight Connector 36">
                <a:extLst>
                  <a:ext uri="{FF2B5EF4-FFF2-40B4-BE49-F238E27FC236}">
                    <a16:creationId xmlns:a16="http://schemas.microsoft.com/office/drawing/2014/main" id="{A56F6AB0-1557-B540-9014-4644A4642EDC}"/>
                  </a:ext>
                </a:extLst>
              </p:cNvPr>
              <p:cNvCxnSpPr>
                <a:stCxn id="36" idx="4"/>
              </p:cNvCxnSpPr>
              <p:nvPr/>
            </p:nvCxnSpPr>
            <p:spPr>
              <a:xfrm>
                <a:off x="7145215" y="2713892"/>
                <a:ext cx="0" cy="80889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E5D97D9-CB95-8D43-BB6A-0AC8F9090D4F}"/>
                  </a:ext>
                </a:extLst>
              </p:cNvPr>
              <p:cNvCxnSpPr>
                <a:cxnSpLocks/>
              </p:cNvCxnSpPr>
              <p:nvPr/>
            </p:nvCxnSpPr>
            <p:spPr>
              <a:xfrm>
                <a:off x="6775938" y="2989384"/>
                <a:ext cx="767861"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E201921-AFC4-3546-A02D-4B7A0C84DDDE}"/>
                  </a:ext>
                </a:extLst>
              </p:cNvPr>
              <p:cNvCxnSpPr>
                <a:cxnSpLocks/>
              </p:cNvCxnSpPr>
              <p:nvPr/>
            </p:nvCxnSpPr>
            <p:spPr>
              <a:xfrm flipV="1">
                <a:off x="6775938" y="3522784"/>
                <a:ext cx="369277"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E2BC7C-492B-9E44-9203-9E695FC650A7}"/>
                  </a:ext>
                </a:extLst>
              </p:cNvPr>
              <p:cNvCxnSpPr>
                <a:cxnSpLocks/>
              </p:cNvCxnSpPr>
              <p:nvPr/>
            </p:nvCxnSpPr>
            <p:spPr>
              <a:xfrm flipH="1" flipV="1">
                <a:off x="7159869" y="3522784"/>
                <a:ext cx="383930"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62D3C8B-1477-9C46-981D-85DC4775F3AF}"/>
                </a:ext>
              </a:extLst>
            </p:cNvPr>
            <p:cNvGrpSpPr/>
            <p:nvPr/>
          </p:nvGrpSpPr>
          <p:grpSpPr>
            <a:xfrm>
              <a:off x="9936242" y="2399452"/>
              <a:ext cx="767861" cy="2080846"/>
              <a:chOff x="6775938" y="2256692"/>
              <a:chExt cx="767861" cy="2080846"/>
            </a:xfrm>
          </p:grpSpPr>
          <p:sp>
            <p:nvSpPr>
              <p:cNvPr id="42" name="Oval 41">
                <a:extLst>
                  <a:ext uri="{FF2B5EF4-FFF2-40B4-BE49-F238E27FC236}">
                    <a16:creationId xmlns:a16="http://schemas.microsoft.com/office/drawing/2014/main" id="{CD79A260-F1EF-C641-BC04-2BBD87DD6AD4}"/>
                  </a:ext>
                </a:extLst>
              </p:cNvPr>
              <p:cNvSpPr/>
              <p:nvPr/>
            </p:nvSpPr>
            <p:spPr>
              <a:xfrm>
                <a:off x="6916615" y="2256692"/>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43" name="Straight Connector 42">
                <a:extLst>
                  <a:ext uri="{FF2B5EF4-FFF2-40B4-BE49-F238E27FC236}">
                    <a16:creationId xmlns:a16="http://schemas.microsoft.com/office/drawing/2014/main" id="{286DB825-2FA8-A848-93D6-FCEB4C51B228}"/>
                  </a:ext>
                </a:extLst>
              </p:cNvPr>
              <p:cNvCxnSpPr>
                <a:stCxn id="42" idx="4"/>
              </p:cNvCxnSpPr>
              <p:nvPr/>
            </p:nvCxnSpPr>
            <p:spPr>
              <a:xfrm>
                <a:off x="7145215" y="2713892"/>
                <a:ext cx="0" cy="80889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726DB49-A49F-634C-A1FE-B40F5C52099E}"/>
                  </a:ext>
                </a:extLst>
              </p:cNvPr>
              <p:cNvCxnSpPr>
                <a:cxnSpLocks/>
              </p:cNvCxnSpPr>
              <p:nvPr/>
            </p:nvCxnSpPr>
            <p:spPr>
              <a:xfrm>
                <a:off x="6775938" y="2989384"/>
                <a:ext cx="767861"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ADA8DC2-50BA-194F-B86F-68E5C16E7DC1}"/>
                  </a:ext>
                </a:extLst>
              </p:cNvPr>
              <p:cNvCxnSpPr>
                <a:cxnSpLocks/>
              </p:cNvCxnSpPr>
              <p:nvPr/>
            </p:nvCxnSpPr>
            <p:spPr>
              <a:xfrm flipV="1">
                <a:off x="6775938" y="3522784"/>
                <a:ext cx="369277"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1F348A-ED59-A04F-B6B7-0ACD8F2E1C10}"/>
                  </a:ext>
                </a:extLst>
              </p:cNvPr>
              <p:cNvCxnSpPr>
                <a:cxnSpLocks/>
              </p:cNvCxnSpPr>
              <p:nvPr/>
            </p:nvCxnSpPr>
            <p:spPr>
              <a:xfrm flipH="1" flipV="1">
                <a:off x="7159869" y="3522784"/>
                <a:ext cx="383930"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48" name="Straight Arrow Connector 47">
            <a:extLst>
              <a:ext uri="{FF2B5EF4-FFF2-40B4-BE49-F238E27FC236}">
                <a16:creationId xmlns:a16="http://schemas.microsoft.com/office/drawing/2014/main" id="{763ADC24-5087-6E4C-8D37-B8653FD2679A}"/>
              </a:ext>
            </a:extLst>
          </p:cNvPr>
          <p:cNvCxnSpPr>
            <a:cxnSpLocks/>
          </p:cNvCxnSpPr>
          <p:nvPr/>
        </p:nvCxnSpPr>
        <p:spPr>
          <a:xfrm>
            <a:off x="3773387" y="3191608"/>
            <a:ext cx="1976782" cy="671146"/>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ACAFE41-78E2-5F48-A6AA-78E99E9737B8}"/>
              </a:ext>
            </a:extLst>
          </p:cNvPr>
          <p:cNvCxnSpPr>
            <a:cxnSpLocks/>
          </p:cNvCxnSpPr>
          <p:nvPr/>
        </p:nvCxnSpPr>
        <p:spPr>
          <a:xfrm>
            <a:off x="9275288" y="5252605"/>
            <a:ext cx="1781974" cy="897777"/>
          </a:xfrm>
          <a:prstGeom prst="straightConnector1">
            <a:avLst/>
          </a:prstGeom>
          <a:ln w="127000" cap="rnd">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D98A8F1C-141D-3043-981F-7C39FCFEBACF}"/>
              </a:ext>
            </a:extLst>
          </p:cNvPr>
          <p:cNvSpPr txBox="1"/>
          <p:nvPr/>
        </p:nvSpPr>
        <p:spPr>
          <a:xfrm>
            <a:off x="10698679" y="4654092"/>
            <a:ext cx="5803192" cy="836896"/>
          </a:xfrm>
          <a:prstGeom prst="rect">
            <a:avLst/>
          </a:prstGeom>
          <a:noFill/>
        </p:spPr>
        <p:txBody>
          <a:bodyPr wrap="none" rtlCol="0">
            <a:spAutoFit/>
          </a:bodyPr>
          <a:lstStyle/>
          <a:p>
            <a:r>
              <a:rPr lang="en-US" dirty="0"/>
              <a:t>Idea transmission to their internal teams </a:t>
            </a:r>
            <a:br>
              <a:rPr lang="en-US" dirty="0"/>
            </a:br>
            <a:r>
              <a:rPr lang="en-US" dirty="0"/>
              <a:t>is dependent on their recall of the stories</a:t>
            </a:r>
          </a:p>
        </p:txBody>
      </p:sp>
      <p:sp>
        <p:nvSpPr>
          <p:cNvPr id="112" name="TextBox 111">
            <a:extLst>
              <a:ext uri="{FF2B5EF4-FFF2-40B4-BE49-F238E27FC236}">
                <a16:creationId xmlns:a16="http://schemas.microsoft.com/office/drawing/2014/main" id="{056C91D4-766C-2F47-A2AA-6505C1AD3171}"/>
              </a:ext>
            </a:extLst>
          </p:cNvPr>
          <p:cNvSpPr txBox="1"/>
          <p:nvPr/>
        </p:nvSpPr>
        <p:spPr>
          <a:xfrm>
            <a:off x="2005490" y="4395296"/>
            <a:ext cx="1737976" cy="836896"/>
          </a:xfrm>
          <a:prstGeom prst="rect">
            <a:avLst/>
          </a:prstGeom>
          <a:noFill/>
        </p:spPr>
        <p:txBody>
          <a:bodyPr wrap="none" rtlCol="0">
            <a:spAutoFit/>
          </a:bodyPr>
          <a:lstStyle/>
          <a:p>
            <a:pPr algn="ctr"/>
            <a:r>
              <a:rPr lang="en-US" b="1" dirty="0"/>
              <a:t>Graph</a:t>
            </a:r>
          </a:p>
          <a:p>
            <a:pPr algn="ctr"/>
            <a:r>
              <a:rPr lang="en-US" b="1" dirty="0"/>
              <a:t>Evangelist</a:t>
            </a:r>
          </a:p>
        </p:txBody>
      </p:sp>
      <p:sp>
        <p:nvSpPr>
          <p:cNvPr id="113" name="TextBox 112">
            <a:extLst>
              <a:ext uri="{FF2B5EF4-FFF2-40B4-BE49-F238E27FC236}">
                <a16:creationId xmlns:a16="http://schemas.microsoft.com/office/drawing/2014/main" id="{8123318B-51A8-7F40-9D1E-F7F82FD496B8}"/>
              </a:ext>
            </a:extLst>
          </p:cNvPr>
          <p:cNvSpPr txBox="1"/>
          <p:nvPr/>
        </p:nvSpPr>
        <p:spPr>
          <a:xfrm>
            <a:off x="7274345" y="4978788"/>
            <a:ext cx="1232453" cy="464614"/>
          </a:xfrm>
          <a:prstGeom prst="rect">
            <a:avLst/>
          </a:prstGeom>
          <a:noFill/>
        </p:spPr>
        <p:txBody>
          <a:bodyPr wrap="none" rtlCol="0">
            <a:spAutoFit/>
          </a:bodyPr>
          <a:lstStyle/>
          <a:p>
            <a:pPr algn="ctr"/>
            <a:r>
              <a:rPr lang="en-US" b="1" dirty="0"/>
              <a:t>Team 1</a:t>
            </a:r>
          </a:p>
        </p:txBody>
      </p:sp>
      <p:grpSp>
        <p:nvGrpSpPr>
          <p:cNvPr id="116" name="Group 115">
            <a:extLst>
              <a:ext uri="{FF2B5EF4-FFF2-40B4-BE49-F238E27FC236}">
                <a16:creationId xmlns:a16="http://schemas.microsoft.com/office/drawing/2014/main" id="{3AA04CCF-D7DE-B24D-8B6E-69AED53B45C5}"/>
              </a:ext>
            </a:extLst>
          </p:cNvPr>
          <p:cNvGrpSpPr/>
          <p:nvPr/>
        </p:nvGrpSpPr>
        <p:grpSpPr>
          <a:xfrm>
            <a:off x="11619144" y="6519528"/>
            <a:ext cx="3137913" cy="1637453"/>
            <a:chOff x="5918164" y="2123960"/>
            <a:chExt cx="4785939" cy="2400300"/>
          </a:xfrm>
        </p:grpSpPr>
        <p:sp>
          <p:nvSpPr>
            <p:cNvPr id="117" name="Oval 116">
              <a:extLst>
                <a:ext uri="{FF2B5EF4-FFF2-40B4-BE49-F238E27FC236}">
                  <a16:creationId xmlns:a16="http://schemas.microsoft.com/office/drawing/2014/main" id="{EF5C84BE-C92E-1345-8523-C8614A2992AB}"/>
                </a:ext>
              </a:extLst>
            </p:cNvPr>
            <p:cNvSpPr/>
            <p:nvPr/>
          </p:nvSpPr>
          <p:spPr>
            <a:xfrm>
              <a:off x="6058841" y="212396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18" name="Straight Connector 117">
              <a:extLst>
                <a:ext uri="{FF2B5EF4-FFF2-40B4-BE49-F238E27FC236}">
                  <a16:creationId xmlns:a16="http://schemas.microsoft.com/office/drawing/2014/main" id="{C2B8BB30-B496-B141-942B-7735A0BF3F46}"/>
                </a:ext>
              </a:extLst>
            </p:cNvPr>
            <p:cNvCxnSpPr>
              <a:stCxn id="117" idx="4"/>
            </p:cNvCxnSpPr>
            <p:nvPr/>
          </p:nvCxnSpPr>
          <p:spPr>
            <a:xfrm>
              <a:off x="6287441" y="2581160"/>
              <a:ext cx="0" cy="80889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1C821E1-FA69-7447-B08B-A929115C2C8A}"/>
                </a:ext>
              </a:extLst>
            </p:cNvPr>
            <p:cNvCxnSpPr>
              <a:cxnSpLocks/>
            </p:cNvCxnSpPr>
            <p:nvPr/>
          </p:nvCxnSpPr>
          <p:spPr>
            <a:xfrm>
              <a:off x="5918164" y="2856652"/>
              <a:ext cx="767861"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029F98D-18B2-D84D-A970-AD7BE904619E}"/>
                </a:ext>
              </a:extLst>
            </p:cNvPr>
            <p:cNvCxnSpPr>
              <a:cxnSpLocks/>
            </p:cNvCxnSpPr>
            <p:nvPr/>
          </p:nvCxnSpPr>
          <p:spPr>
            <a:xfrm flipV="1">
              <a:off x="5918164" y="3390052"/>
              <a:ext cx="369277"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DE865E2-79FF-1948-8A4C-9C75A78AD24D}"/>
                </a:ext>
              </a:extLst>
            </p:cNvPr>
            <p:cNvCxnSpPr>
              <a:cxnSpLocks/>
            </p:cNvCxnSpPr>
            <p:nvPr/>
          </p:nvCxnSpPr>
          <p:spPr>
            <a:xfrm flipH="1" flipV="1">
              <a:off x="6302095" y="3390052"/>
              <a:ext cx="383930"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E1CED6B9-4DA6-C04D-8928-4B7CF7ED9D1C}"/>
                </a:ext>
              </a:extLst>
            </p:cNvPr>
            <p:cNvGrpSpPr/>
            <p:nvPr/>
          </p:nvGrpSpPr>
          <p:grpSpPr>
            <a:xfrm>
              <a:off x="6914625" y="2352560"/>
              <a:ext cx="767861" cy="2080846"/>
              <a:chOff x="6775938" y="2256692"/>
              <a:chExt cx="767861" cy="2080846"/>
            </a:xfrm>
          </p:grpSpPr>
          <p:sp>
            <p:nvSpPr>
              <p:cNvPr id="141" name="Oval 140">
                <a:extLst>
                  <a:ext uri="{FF2B5EF4-FFF2-40B4-BE49-F238E27FC236}">
                    <a16:creationId xmlns:a16="http://schemas.microsoft.com/office/drawing/2014/main" id="{05B27954-E596-7A4F-8078-B8CAF6A0C6C3}"/>
                  </a:ext>
                </a:extLst>
              </p:cNvPr>
              <p:cNvSpPr/>
              <p:nvPr/>
            </p:nvSpPr>
            <p:spPr>
              <a:xfrm>
                <a:off x="6916615" y="2256692"/>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42" name="Straight Connector 141">
                <a:extLst>
                  <a:ext uri="{FF2B5EF4-FFF2-40B4-BE49-F238E27FC236}">
                    <a16:creationId xmlns:a16="http://schemas.microsoft.com/office/drawing/2014/main" id="{072E2C79-4A8B-994D-BCB0-B1CD56381FA1}"/>
                  </a:ext>
                </a:extLst>
              </p:cNvPr>
              <p:cNvCxnSpPr>
                <a:stCxn id="141" idx="4"/>
              </p:cNvCxnSpPr>
              <p:nvPr/>
            </p:nvCxnSpPr>
            <p:spPr>
              <a:xfrm>
                <a:off x="7145215" y="2713892"/>
                <a:ext cx="0" cy="80889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BB3860A-9DCE-8F41-A59C-10A4FB5F90F6}"/>
                  </a:ext>
                </a:extLst>
              </p:cNvPr>
              <p:cNvCxnSpPr>
                <a:cxnSpLocks/>
              </p:cNvCxnSpPr>
              <p:nvPr/>
            </p:nvCxnSpPr>
            <p:spPr>
              <a:xfrm>
                <a:off x="6775938" y="2989384"/>
                <a:ext cx="767861"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AEE7F10-A384-D94C-848F-B46C24013818}"/>
                  </a:ext>
                </a:extLst>
              </p:cNvPr>
              <p:cNvCxnSpPr>
                <a:cxnSpLocks/>
              </p:cNvCxnSpPr>
              <p:nvPr/>
            </p:nvCxnSpPr>
            <p:spPr>
              <a:xfrm flipV="1">
                <a:off x="6775938" y="3522784"/>
                <a:ext cx="369277"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918AF1A-1AC6-EB47-A622-0133F6DD4CFA}"/>
                  </a:ext>
                </a:extLst>
              </p:cNvPr>
              <p:cNvCxnSpPr>
                <a:cxnSpLocks/>
              </p:cNvCxnSpPr>
              <p:nvPr/>
            </p:nvCxnSpPr>
            <p:spPr>
              <a:xfrm flipH="1" flipV="1">
                <a:off x="7159869" y="3522784"/>
                <a:ext cx="383930"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F4F65EFD-7BA6-7F46-B80D-224BE434EB3D}"/>
                </a:ext>
              </a:extLst>
            </p:cNvPr>
            <p:cNvGrpSpPr/>
            <p:nvPr/>
          </p:nvGrpSpPr>
          <p:grpSpPr>
            <a:xfrm>
              <a:off x="7925738" y="2443414"/>
              <a:ext cx="767861" cy="2080846"/>
              <a:chOff x="6775938" y="2256692"/>
              <a:chExt cx="767861" cy="2080846"/>
            </a:xfrm>
          </p:grpSpPr>
          <p:sp>
            <p:nvSpPr>
              <p:cNvPr id="136" name="Oval 135">
                <a:extLst>
                  <a:ext uri="{FF2B5EF4-FFF2-40B4-BE49-F238E27FC236}">
                    <a16:creationId xmlns:a16="http://schemas.microsoft.com/office/drawing/2014/main" id="{39817296-303E-804C-80D5-2EA0ABECF06B}"/>
                  </a:ext>
                </a:extLst>
              </p:cNvPr>
              <p:cNvSpPr/>
              <p:nvPr/>
            </p:nvSpPr>
            <p:spPr>
              <a:xfrm>
                <a:off x="6916615" y="2256692"/>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37" name="Straight Connector 136">
                <a:extLst>
                  <a:ext uri="{FF2B5EF4-FFF2-40B4-BE49-F238E27FC236}">
                    <a16:creationId xmlns:a16="http://schemas.microsoft.com/office/drawing/2014/main" id="{70E6F5F1-E3B3-BF46-852A-3F8292038046}"/>
                  </a:ext>
                </a:extLst>
              </p:cNvPr>
              <p:cNvCxnSpPr>
                <a:stCxn id="136" idx="4"/>
              </p:cNvCxnSpPr>
              <p:nvPr/>
            </p:nvCxnSpPr>
            <p:spPr>
              <a:xfrm>
                <a:off x="7145215" y="2713892"/>
                <a:ext cx="0" cy="80889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8156926-B66B-BB45-8091-5200FCAC8C4F}"/>
                  </a:ext>
                </a:extLst>
              </p:cNvPr>
              <p:cNvCxnSpPr>
                <a:cxnSpLocks/>
              </p:cNvCxnSpPr>
              <p:nvPr/>
            </p:nvCxnSpPr>
            <p:spPr>
              <a:xfrm>
                <a:off x="6775938" y="2989384"/>
                <a:ext cx="767861"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C404C9A-CC69-2F46-B1BB-6783231CAE67}"/>
                  </a:ext>
                </a:extLst>
              </p:cNvPr>
              <p:cNvCxnSpPr>
                <a:cxnSpLocks/>
              </p:cNvCxnSpPr>
              <p:nvPr/>
            </p:nvCxnSpPr>
            <p:spPr>
              <a:xfrm flipV="1">
                <a:off x="6775938" y="3522784"/>
                <a:ext cx="369277"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EA50179-A726-B849-B45A-B026C452821D}"/>
                  </a:ext>
                </a:extLst>
              </p:cNvPr>
              <p:cNvCxnSpPr>
                <a:cxnSpLocks/>
              </p:cNvCxnSpPr>
              <p:nvPr/>
            </p:nvCxnSpPr>
            <p:spPr>
              <a:xfrm flipH="1" flipV="1">
                <a:off x="7159869" y="3522784"/>
                <a:ext cx="383930"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A4616C27-3746-3E47-82AC-622E52B4D8AE}"/>
                </a:ext>
              </a:extLst>
            </p:cNvPr>
            <p:cNvGrpSpPr/>
            <p:nvPr/>
          </p:nvGrpSpPr>
          <p:grpSpPr>
            <a:xfrm>
              <a:off x="8939781" y="2173783"/>
              <a:ext cx="767861" cy="2080846"/>
              <a:chOff x="6775938" y="2256692"/>
              <a:chExt cx="767861" cy="2080846"/>
            </a:xfrm>
          </p:grpSpPr>
          <p:sp>
            <p:nvSpPr>
              <p:cNvPr id="131" name="Oval 130">
                <a:extLst>
                  <a:ext uri="{FF2B5EF4-FFF2-40B4-BE49-F238E27FC236}">
                    <a16:creationId xmlns:a16="http://schemas.microsoft.com/office/drawing/2014/main" id="{67E7CEB0-C455-5B4A-95A2-1D8BE2C873B4}"/>
                  </a:ext>
                </a:extLst>
              </p:cNvPr>
              <p:cNvSpPr/>
              <p:nvPr/>
            </p:nvSpPr>
            <p:spPr>
              <a:xfrm>
                <a:off x="6916615" y="2256692"/>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32" name="Straight Connector 131">
                <a:extLst>
                  <a:ext uri="{FF2B5EF4-FFF2-40B4-BE49-F238E27FC236}">
                    <a16:creationId xmlns:a16="http://schemas.microsoft.com/office/drawing/2014/main" id="{50B188EB-07EF-7D45-B404-226A34FD0DEB}"/>
                  </a:ext>
                </a:extLst>
              </p:cNvPr>
              <p:cNvCxnSpPr>
                <a:stCxn id="131" idx="4"/>
              </p:cNvCxnSpPr>
              <p:nvPr/>
            </p:nvCxnSpPr>
            <p:spPr>
              <a:xfrm>
                <a:off x="7145215" y="2713892"/>
                <a:ext cx="0" cy="80889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6B24D6A-471D-7442-9D98-95394A727190}"/>
                  </a:ext>
                </a:extLst>
              </p:cNvPr>
              <p:cNvCxnSpPr>
                <a:cxnSpLocks/>
              </p:cNvCxnSpPr>
              <p:nvPr/>
            </p:nvCxnSpPr>
            <p:spPr>
              <a:xfrm>
                <a:off x="6775938" y="2989384"/>
                <a:ext cx="767861"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C8C232D-C264-D24F-9DF4-CA21719C6A50}"/>
                  </a:ext>
                </a:extLst>
              </p:cNvPr>
              <p:cNvCxnSpPr>
                <a:cxnSpLocks/>
              </p:cNvCxnSpPr>
              <p:nvPr/>
            </p:nvCxnSpPr>
            <p:spPr>
              <a:xfrm flipV="1">
                <a:off x="6775938" y="3522784"/>
                <a:ext cx="369277"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AEA2E33-F952-144F-A48E-F1DCE2659B3D}"/>
                  </a:ext>
                </a:extLst>
              </p:cNvPr>
              <p:cNvCxnSpPr>
                <a:cxnSpLocks/>
              </p:cNvCxnSpPr>
              <p:nvPr/>
            </p:nvCxnSpPr>
            <p:spPr>
              <a:xfrm flipH="1" flipV="1">
                <a:off x="7159869" y="3522784"/>
                <a:ext cx="383930"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F8F9A98D-54F9-C14A-84B4-5586F3A49F40}"/>
                </a:ext>
              </a:extLst>
            </p:cNvPr>
            <p:cNvGrpSpPr/>
            <p:nvPr/>
          </p:nvGrpSpPr>
          <p:grpSpPr>
            <a:xfrm>
              <a:off x="9936242" y="2399452"/>
              <a:ext cx="767861" cy="2080846"/>
              <a:chOff x="6775938" y="2256692"/>
              <a:chExt cx="767861" cy="2080846"/>
            </a:xfrm>
          </p:grpSpPr>
          <p:sp>
            <p:nvSpPr>
              <p:cNvPr id="126" name="Oval 125">
                <a:extLst>
                  <a:ext uri="{FF2B5EF4-FFF2-40B4-BE49-F238E27FC236}">
                    <a16:creationId xmlns:a16="http://schemas.microsoft.com/office/drawing/2014/main" id="{D118B39D-E96F-E345-945B-7F2A476CCFA2}"/>
                  </a:ext>
                </a:extLst>
              </p:cNvPr>
              <p:cNvSpPr/>
              <p:nvPr/>
            </p:nvSpPr>
            <p:spPr>
              <a:xfrm>
                <a:off x="6916615" y="2256692"/>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27" name="Straight Connector 126">
                <a:extLst>
                  <a:ext uri="{FF2B5EF4-FFF2-40B4-BE49-F238E27FC236}">
                    <a16:creationId xmlns:a16="http://schemas.microsoft.com/office/drawing/2014/main" id="{0AAEFA00-0A44-B247-A211-BF3C64D1C6E1}"/>
                  </a:ext>
                </a:extLst>
              </p:cNvPr>
              <p:cNvCxnSpPr>
                <a:stCxn id="126" idx="4"/>
              </p:cNvCxnSpPr>
              <p:nvPr/>
            </p:nvCxnSpPr>
            <p:spPr>
              <a:xfrm>
                <a:off x="7145215" y="2713892"/>
                <a:ext cx="0" cy="80889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BFA6501-5B4A-B94D-BF09-CA0DD36E613A}"/>
                  </a:ext>
                </a:extLst>
              </p:cNvPr>
              <p:cNvCxnSpPr>
                <a:cxnSpLocks/>
              </p:cNvCxnSpPr>
              <p:nvPr/>
            </p:nvCxnSpPr>
            <p:spPr>
              <a:xfrm>
                <a:off x="6775938" y="2989384"/>
                <a:ext cx="767861"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D1FF0D9-8C41-284C-BB66-336FD17779D4}"/>
                  </a:ext>
                </a:extLst>
              </p:cNvPr>
              <p:cNvCxnSpPr>
                <a:cxnSpLocks/>
              </p:cNvCxnSpPr>
              <p:nvPr/>
            </p:nvCxnSpPr>
            <p:spPr>
              <a:xfrm flipV="1">
                <a:off x="6775938" y="3522784"/>
                <a:ext cx="369277"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E2EAA3F-8F87-9940-BAA9-136B04E56C18}"/>
                  </a:ext>
                </a:extLst>
              </p:cNvPr>
              <p:cNvCxnSpPr>
                <a:cxnSpLocks/>
              </p:cNvCxnSpPr>
              <p:nvPr/>
            </p:nvCxnSpPr>
            <p:spPr>
              <a:xfrm flipH="1" flipV="1">
                <a:off x="7159869" y="3522784"/>
                <a:ext cx="383930" cy="81475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6" name="TextBox 145">
            <a:extLst>
              <a:ext uri="{FF2B5EF4-FFF2-40B4-BE49-F238E27FC236}">
                <a16:creationId xmlns:a16="http://schemas.microsoft.com/office/drawing/2014/main" id="{94DF9312-CCC8-3544-B146-0E5482BCA253}"/>
              </a:ext>
            </a:extLst>
          </p:cNvPr>
          <p:cNvSpPr txBox="1"/>
          <p:nvPr/>
        </p:nvSpPr>
        <p:spPr>
          <a:xfrm>
            <a:off x="12609939" y="8393787"/>
            <a:ext cx="1232453" cy="464614"/>
          </a:xfrm>
          <a:prstGeom prst="rect">
            <a:avLst/>
          </a:prstGeom>
          <a:noFill/>
        </p:spPr>
        <p:txBody>
          <a:bodyPr wrap="none" rtlCol="0">
            <a:spAutoFit/>
          </a:bodyPr>
          <a:lstStyle/>
          <a:p>
            <a:pPr algn="ctr"/>
            <a:r>
              <a:rPr lang="en-US" b="1" dirty="0"/>
              <a:t>Team 2</a:t>
            </a:r>
          </a:p>
        </p:txBody>
      </p:sp>
      <p:sp>
        <p:nvSpPr>
          <p:cNvPr id="149" name="TextBox 148">
            <a:extLst>
              <a:ext uri="{FF2B5EF4-FFF2-40B4-BE49-F238E27FC236}">
                <a16:creationId xmlns:a16="http://schemas.microsoft.com/office/drawing/2014/main" id="{6E1BCB9F-0DE0-E14D-A9BE-572E965DC8D2}"/>
              </a:ext>
            </a:extLst>
          </p:cNvPr>
          <p:cNvSpPr txBox="1"/>
          <p:nvPr/>
        </p:nvSpPr>
        <p:spPr>
          <a:xfrm>
            <a:off x="1489811" y="6274997"/>
            <a:ext cx="5369373" cy="2326021"/>
          </a:xfrm>
          <a:prstGeom prst="rect">
            <a:avLst/>
          </a:prstGeom>
          <a:noFill/>
        </p:spPr>
        <p:txBody>
          <a:bodyPr wrap="square" rtlCol="0">
            <a:spAutoFit/>
          </a:bodyPr>
          <a:lstStyle/>
          <a:p>
            <a:r>
              <a:rPr lang="en-US" dirty="0"/>
              <a:t>We often assume that our audience has perfect memory and can recall everything we said.</a:t>
            </a:r>
          </a:p>
          <a:p>
            <a:endParaRPr lang="en-US" dirty="0"/>
          </a:p>
          <a:p>
            <a:r>
              <a:rPr lang="en-US" dirty="0"/>
              <a:t>We rarely know who the real </a:t>
            </a:r>
            <a:r>
              <a:rPr lang="en-US" b="1" dirty="0"/>
              <a:t>trusted</a:t>
            </a:r>
            <a:r>
              <a:rPr lang="en-US" dirty="0"/>
              <a:t> advisors are to the decision makers. </a:t>
            </a:r>
          </a:p>
        </p:txBody>
      </p:sp>
    </p:spTree>
    <p:extLst>
      <p:ext uri="{BB962C8B-B14F-4D97-AF65-F5344CB8AC3E}">
        <p14:creationId xmlns:p14="http://schemas.microsoft.com/office/powerpoint/2010/main" val="45940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654A-4F6D-1241-9CFD-748BA4D73970}"/>
              </a:ext>
            </a:extLst>
          </p:cNvPr>
          <p:cNvSpPr>
            <a:spLocks noGrp="1"/>
          </p:cNvSpPr>
          <p:nvPr>
            <p:ph type="title"/>
          </p:nvPr>
        </p:nvSpPr>
        <p:spPr>
          <a:xfrm>
            <a:off x="936656" y="668623"/>
            <a:ext cx="16380823" cy="600756"/>
          </a:xfrm>
        </p:spPr>
        <p:txBody>
          <a:bodyPr/>
          <a:lstStyle/>
          <a:p>
            <a:r>
              <a:rPr lang="en-US" sz="4800" dirty="0"/>
              <a:t>Four Graph Metaphors</a:t>
            </a:r>
          </a:p>
        </p:txBody>
      </p:sp>
      <p:sp>
        <p:nvSpPr>
          <p:cNvPr id="4" name="Slide Number Placeholder 3">
            <a:extLst>
              <a:ext uri="{FF2B5EF4-FFF2-40B4-BE49-F238E27FC236}">
                <a16:creationId xmlns:a16="http://schemas.microsoft.com/office/drawing/2014/main" id="{1581A22D-F5DE-B246-91C2-3DEB74663235}"/>
              </a:ext>
            </a:extLst>
          </p:cNvPr>
          <p:cNvSpPr>
            <a:spLocks noGrp="1"/>
          </p:cNvSpPr>
          <p:nvPr>
            <p:ph type="sldNum" sz="quarter" idx="12"/>
          </p:nvPr>
        </p:nvSpPr>
        <p:spPr/>
        <p:txBody>
          <a:bodyPr/>
          <a:lstStyle/>
          <a:p>
            <a:fld id="{89680184-36F0-7340-B2B6-917CC4ADF00C}" type="slidenum">
              <a:rPr lang="en-US" smtClean="0"/>
              <a:t>14</a:t>
            </a:fld>
            <a:endParaRPr lang="en-US" dirty="0"/>
          </a:p>
        </p:txBody>
      </p:sp>
      <p:pic>
        <p:nvPicPr>
          <p:cNvPr id="5" name="Picture 4">
            <a:extLst>
              <a:ext uri="{FF2B5EF4-FFF2-40B4-BE49-F238E27FC236}">
                <a16:creationId xmlns:a16="http://schemas.microsoft.com/office/drawing/2014/main" id="{E08381A2-0EEF-764F-BAD6-63061EF6FC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67159" y="2622456"/>
            <a:ext cx="5551261" cy="1666180"/>
          </a:xfrm>
          <a:prstGeom prst="rect">
            <a:avLst/>
          </a:prstGeom>
        </p:spPr>
      </p:pic>
      <p:sp>
        <p:nvSpPr>
          <p:cNvPr id="6" name="TextBox 5">
            <a:extLst>
              <a:ext uri="{FF2B5EF4-FFF2-40B4-BE49-F238E27FC236}">
                <a16:creationId xmlns:a16="http://schemas.microsoft.com/office/drawing/2014/main" id="{8FE2C14F-1A2E-454B-821C-3A9D7A4AFC3E}"/>
              </a:ext>
            </a:extLst>
          </p:cNvPr>
          <p:cNvSpPr txBox="1"/>
          <p:nvPr/>
        </p:nvSpPr>
        <p:spPr>
          <a:xfrm>
            <a:off x="2334303" y="4406538"/>
            <a:ext cx="4493153" cy="830997"/>
          </a:xfrm>
          <a:prstGeom prst="rect">
            <a:avLst/>
          </a:prstGeom>
          <a:noFill/>
        </p:spPr>
        <p:txBody>
          <a:bodyPr wrap="none" rtlCol="0">
            <a:spAutoFit/>
          </a:bodyPr>
          <a:lstStyle/>
          <a:p>
            <a:pPr algn="ctr"/>
            <a:r>
              <a:rPr lang="en-US" sz="2400" b="1" dirty="0"/>
              <a:t>The Neighborhood Walk</a:t>
            </a:r>
          </a:p>
          <a:p>
            <a:pPr algn="ctr"/>
            <a:r>
              <a:rPr lang="en-US" sz="2400" dirty="0"/>
              <a:t>index free agency, performance</a:t>
            </a:r>
          </a:p>
        </p:txBody>
      </p:sp>
      <p:sp>
        <p:nvSpPr>
          <p:cNvPr id="8" name="TextBox 7">
            <a:extLst>
              <a:ext uri="{FF2B5EF4-FFF2-40B4-BE49-F238E27FC236}">
                <a16:creationId xmlns:a16="http://schemas.microsoft.com/office/drawing/2014/main" id="{F394EBFC-BC17-8047-B147-464576FE0709}"/>
              </a:ext>
            </a:extLst>
          </p:cNvPr>
          <p:cNvSpPr txBox="1"/>
          <p:nvPr/>
        </p:nvSpPr>
        <p:spPr>
          <a:xfrm>
            <a:off x="10701752" y="4550715"/>
            <a:ext cx="4637808" cy="830997"/>
          </a:xfrm>
          <a:prstGeom prst="rect">
            <a:avLst/>
          </a:prstGeom>
          <a:noFill/>
        </p:spPr>
        <p:txBody>
          <a:bodyPr wrap="none" rtlCol="0">
            <a:spAutoFit/>
          </a:bodyPr>
          <a:lstStyle/>
          <a:p>
            <a:pPr algn="ctr"/>
            <a:r>
              <a:rPr lang="en-US" sz="2400" b="1" dirty="0"/>
              <a:t>The Knowledge Triangle</a:t>
            </a:r>
          </a:p>
          <a:p>
            <a:pPr algn="ctr"/>
            <a:r>
              <a:rPr lang="en-US" sz="2400" dirty="0"/>
              <a:t>data, information and knowledge</a:t>
            </a:r>
          </a:p>
        </p:txBody>
      </p:sp>
      <p:pic>
        <p:nvPicPr>
          <p:cNvPr id="10" name="Picture 9">
            <a:extLst>
              <a:ext uri="{FF2B5EF4-FFF2-40B4-BE49-F238E27FC236}">
                <a16:creationId xmlns:a16="http://schemas.microsoft.com/office/drawing/2014/main" id="{D3FC2B73-129A-A140-87E6-B6AE6C7949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5696" y="5994876"/>
            <a:ext cx="4971314" cy="1775469"/>
          </a:xfrm>
          <a:prstGeom prst="rect">
            <a:avLst/>
          </a:prstGeom>
        </p:spPr>
      </p:pic>
      <p:sp>
        <p:nvSpPr>
          <p:cNvPr id="11" name="Rectangle 10">
            <a:extLst>
              <a:ext uri="{FF2B5EF4-FFF2-40B4-BE49-F238E27FC236}">
                <a16:creationId xmlns:a16="http://schemas.microsoft.com/office/drawing/2014/main" id="{E668195B-5478-B24A-9B86-4171375A1525}"/>
              </a:ext>
            </a:extLst>
          </p:cNvPr>
          <p:cNvSpPr/>
          <p:nvPr/>
        </p:nvSpPr>
        <p:spPr>
          <a:xfrm>
            <a:off x="1867159" y="7958721"/>
            <a:ext cx="5040980" cy="830997"/>
          </a:xfrm>
          <a:prstGeom prst="rect">
            <a:avLst/>
          </a:prstGeom>
        </p:spPr>
        <p:txBody>
          <a:bodyPr wrap="square">
            <a:spAutoFit/>
          </a:bodyPr>
          <a:lstStyle/>
          <a:p>
            <a:pPr algn="ctr"/>
            <a:r>
              <a:rPr lang="en-US" sz="2400" b="1" dirty="0"/>
              <a:t>The Open World Assumption</a:t>
            </a:r>
          </a:p>
          <a:p>
            <a:pPr algn="ctr"/>
            <a:r>
              <a:rPr lang="en-US" sz="2400" dirty="0"/>
              <a:t>graph integration, agility</a:t>
            </a:r>
          </a:p>
        </p:txBody>
      </p:sp>
      <p:sp>
        <p:nvSpPr>
          <p:cNvPr id="12" name="Rectangle 11">
            <a:extLst>
              <a:ext uri="{FF2B5EF4-FFF2-40B4-BE49-F238E27FC236}">
                <a16:creationId xmlns:a16="http://schemas.microsoft.com/office/drawing/2014/main" id="{A23FBB37-F8C9-EE40-B87E-65CACBEECE78}"/>
              </a:ext>
            </a:extLst>
          </p:cNvPr>
          <p:cNvSpPr/>
          <p:nvPr/>
        </p:nvSpPr>
        <p:spPr>
          <a:xfrm>
            <a:off x="9549830" y="7960510"/>
            <a:ext cx="5789730" cy="1200329"/>
          </a:xfrm>
          <a:prstGeom prst="rect">
            <a:avLst/>
          </a:prstGeom>
        </p:spPr>
        <p:txBody>
          <a:bodyPr wrap="square">
            <a:spAutoFit/>
          </a:bodyPr>
          <a:lstStyle/>
          <a:p>
            <a:pPr algn="ctr"/>
            <a:r>
              <a:rPr lang="en-US" sz="2400" b="1" dirty="0"/>
              <a:t>The Jenga Tower</a:t>
            </a:r>
          </a:p>
          <a:p>
            <a:pPr algn="ctr"/>
            <a:r>
              <a:rPr lang="en-US" sz="2400" dirty="0"/>
              <a:t>the resilience of graphs to change</a:t>
            </a:r>
          </a:p>
          <a:p>
            <a:pPr algn="ctr"/>
            <a:endParaRPr lang="en-US" sz="2400" dirty="0"/>
          </a:p>
        </p:txBody>
      </p:sp>
      <p:pic>
        <p:nvPicPr>
          <p:cNvPr id="13" name="Picture 12">
            <a:extLst>
              <a:ext uri="{FF2B5EF4-FFF2-40B4-BE49-F238E27FC236}">
                <a16:creationId xmlns:a16="http://schemas.microsoft.com/office/drawing/2014/main" id="{45184566-7908-7C42-8BFF-5FB724C7ED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12140" y="5651031"/>
            <a:ext cx="2086779" cy="2309478"/>
          </a:xfrm>
          <a:prstGeom prst="rect">
            <a:avLst/>
          </a:prstGeom>
        </p:spPr>
      </p:pic>
      <p:pic>
        <p:nvPicPr>
          <p:cNvPr id="18" name="Picture 17">
            <a:extLst>
              <a:ext uri="{FF2B5EF4-FFF2-40B4-BE49-F238E27FC236}">
                <a16:creationId xmlns:a16="http://schemas.microsoft.com/office/drawing/2014/main" id="{A523C330-1FBD-0E41-8BFD-CC2F6DD98FFA}"/>
              </a:ext>
            </a:extLst>
          </p:cNvPr>
          <p:cNvPicPr>
            <a:picLocks noChangeAspect="1"/>
          </p:cNvPicPr>
          <p:nvPr/>
        </p:nvPicPr>
        <p:blipFill>
          <a:blip r:embed="rId5"/>
          <a:stretch>
            <a:fillRect/>
          </a:stretch>
        </p:blipFill>
        <p:spPr>
          <a:xfrm>
            <a:off x="11612140" y="2346978"/>
            <a:ext cx="2781300" cy="2273300"/>
          </a:xfrm>
          <a:prstGeom prst="rect">
            <a:avLst/>
          </a:prstGeom>
        </p:spPr>
      </p:pic>
    </p:spTree>
    <p:extLst>
      <p:ext uri="{BB962C8B-B14F-4D97-AF65-F5344CB8AC3E}">
        <p14:creationId xmlns:p14="http://schemas.microsoft.com/office/powerpoint/2010/main" val="69291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17D8FF-9A6C-5E47-B42F-79043342C84C}"/>
              </a:ext>
            </a:extLst>
          </p:cNvPr>
          <p:cNvSpPr>
            <a:spLocks noGrp="1"/>
          </p:cNvSpPr>
          <p:nvPr>
            <p:ph type="sldNum" sz="quarter" idx="12"/>
          </p:nvPr>
        </p:nvSpPr>
        <p:spPr/>
        <p:txBody>
          <a:bodyPr/>
          <a:lstStyle/>
          <a:p>
            <a:fld id="{00000000-1234-1234-1234-123412341234}" type="slidenum">
              <a:rPr lang="en" smtClean="0"/>
              <a:pPr/>
              <a:t>15</a:t>
            </a:fld>
            <a:endParaRPr lang="en"/>
          </a:p>
        </p:txBody>
      </p:sp>
      <p:pic>
        <p:nvPicPr>
          <p:cNvPr id="5" name="Picture 4">
            <a:extLst>
              <a:ext uri="{FF2B5EF4-FFF2-40B4-BE49-F238E27FC236}">
                <a16:creationId xmlns:a16="http://schemas.microsoft.com/office/drawing/2014/main" id="{B846E9BB-5E49-DD4A-BD14-ECC77AC714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01036" y="4167554"/>
            <a:ext cx="9367254" cy="2811529"/>
          </a:xfrm>
          <a:prstGeom prst="rect">
            <a:avLst/>
          </a:prstGeom>
        </p:spPr>
      </p:pic>
      <p:sp>
        <p:nvSpPr>
          <p:cNvPr id="6" name="TextBox 5">
            <a:extLst>
              <a:ext uri="{FF2B5EF4-FFF2-40B4-BE49-F238E27FC236}">
                <a16:creationId xmlns:a16="http://schemas.microsoft.com/office/drawing/2014/main" id="{7A90D0B2-95C2-DD4C-ABDA-8519108A0935}"/>
              </a:ext>
            </a:extLst>
          </p:cNvPr>
          <p:cNvSpPr txBox="1"/>
          <p:nvPr/>
        </p:nvSpPr>
        <p:spPr>
          <a:xfrm>
            <a:off x="4775020" y="1932019"/>
            <a:ext cx="8122673" cy="1292662"/>
          </a:xfrm>
          <a:prstGeom prst="rect">
            <a:avLst/>
          </a:prstGeom>
          <a:noFill/>
        </p:spPr>
        <p:txBody>
          <a:bodyPr wrap="none" rtlCol="0">
            <a:spAutoFit/>
          </a:bodyPr>
          <a:lstStyle/>
          <a:p>
            <a:pPr algn="ctr"/>
            <a:r>
              <a:rPr lang="en-US" sz="5400" b="1" dirty="0"/>
              <a:t>The Neighborhood Walk</a:t>
            </a:r>
          </a:p>
          <a:p>
            <a:pPr algn="ctr"/>
            <a:r>
              <a:rPr lang="en-US" sz="2400" dirty="0"/>
              <a:t>comparing relationship traversal performance</a:t>
            </a:r>
          </a:p>
        </p:txBody>
      </p:sp>
    </p:spTree>
    <p:extLst>
      <p:ext uri="{BB962C8B-B14F-4D97-AF65-F5344CB8AC3E}">
        <p14:creationId xmlns:p14="http://schemas.microsoft.com/office/powerpoint/2010/main" val="3752706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400" dirty="0"/>
              <a:t>Relational vs. Graph</a:t>
            </a:r>
          </a:p>
        </p:txBody>
      </p:sp>
      <p:sp>
        <p:nvSpPr>
          <p:cNvPr id="4" name="Slide Number Placeholder 3"/>
          <p:cNvSpPr>
            <a:spLocks noGrp="1"/>
          </p:cNvSpPr>
          <p:nvPr>
            <p:ph type="sldNum" sz="quarter" idx="12"/>
          </p:nvPr>
        </p:nvSpPr>
        <p:spPr/>
        <p:txBody>
          <a:bodyPr/>
          <a:lstStyle/>
          <a:p>
            <a:pPr defTabSz="1341150"/>
            <a:fld id="{00000000-1234-1234-1234-123412341234}" type="slidenum">
              <a:rPr lang="en">
                <a:solidFill>
                  <a:prstClr val="black">
                    <a:tint val="75000"/>
                  </a:prstClr>
                </a:solidFill>
                <a:latin typeface="Calibri" panose="020F0502020204030204"/>
              </a:rPr>
              <a:pPr defTabSz="1341150"/>
              <a:t>16</a:t>
            </a:fld>
            <a:endParaRPr lang="en">
              <a:solidFill>
                <a:prstClr val="black">
                  <a:tint val="75000"/>
                </a:prstClr>
              </a:solidFill>
              <a:latin typeface="Calibri" panose="020F0502020204030204"/>
            </a:endParaRPr>
          </a:p>
        </p:txBody>
      </p:sp>
      <p:sp>
        <p:nvSpPr>
          <p:cNvPr id="6" name="Content Placeholder 5"/>
          <p:cNvSpPr>
            <a:spLocks noGrp="1"/>
          </p:cNvSpPr>
          <p:nvPr>
            <p:ph sz="half" idx="4294967295"/>
          </p:nvPr>
        </p:nvSpPr>
        <p:spPr>
          <a:xfrm>
            <a:off x="1054258" y="4922097"/>
            <a:ext cx="7043209" cy="3988436"/>
          </a:xfrm>
        </p:spPr>
        <p:txBody>
          <a:bodyPr/>
          <a:lstStyle/>
          <a:p>
            <a:pPr marL="514348" indent="-514348">
              <a:buFont typeface="+mj-lt"/>
              <a:buAutoNum type="arabicPeriod"/>
            </a:pPr>
            <a:r>
              <a:rPr lang="en-US" sz="2400" dirty="0"/>
              <a:t>Atomic unit of storage is a </a:t>
            </a:r>
            <a:r>
              <a:rPr lang="en-US" sz="2400" b="1" dirty="0"/>
              <a:t>row</a:t>
            </a:r>
            <a:r>
              <a:rPr lang="en-US" sz="2400" dirty="0"/>
              <a:t> of a table</a:t>
            </a:r>
          </a:p>
          <a:p>
            <a:pPr marL="514348" indent="-514348">
              <a:buFont typeface="+mj-lt"/>
              <a:buAutoNum type="arabicPeriod"/>
            </a:pPr>
            <a:r>
              <a:rPr lang="en-US" sz="2400" dirty="0"/>
              <a:t>Data is appended one row at a time</a:t>
            </a:r>
          </a:p>
          <a:p>
            <a:pPr marL="514348" indent="-514348">
              <a:buFont typeface="+mj-lt"/>
              <a:buAutoNum type="arabicPeriod"/>
            </a:pPr>
            <a:r>
              <a:rPr lang="en-US" sz="2400" dirty="0"/>
              <a:t>All </a:t>
            </a:r>
            <a:r>
              <a:rPr lang="en-US" sz="2400" b="1" dirty="0"/>
              <a:t>columns</a:t>
            </a:r>
            <a:r>
              <a:rPr lang="en-US" sz="2400" dirty="0"/>
              <a:t> within a table must have the same structure and no variations within a table are allowed</a:t>
            </a:r>
          </a:p>
          <a:p>
            <a:pPr marL="514348" indent="-514348">
              <a:buFont typeface="+mj-lt"/>
              <a:buAutoNum type="arabicPeriod"/>
            </a:pPr>
            <a:r>
              <a:rPr lang="en-US" sz="2400" dirty="0"/>
              <a:t>Table structures are </a:t>
            </a:r>
            <a:r>
              <a:rPr lang="en-US" sz="2400" b="1" dirty="0"/>
              <a:t>fixed</a:t>
            </a:r>
            <a:r>
              <a:rPr lang="en-US" sz="2400" dirty="0"/>
              <a:t> after design</a:t>
            </a:r>
          </a:p>
          <a:p>
            <a:pPr marL="514348" indent="-514348">
              <a:buFont typeface="+mj-lt"/>
              <a:buAutoNum type="arabicPeriod"/>
            </a:pPr>
            <a:r>
              <a:rPr lang="en-US" sz="2400" dirty="0"/>
              <a:t>Joins are done at </a:t>
            </a:r>
            <a:r>
              <a:rPr lang="en-US" sz="2400" b="1" dirty="0"/>
              <a:t>query</a:t>
            </a:r>
            <a:r>
              <a:rPr lang="en-US" sz="2400" dirty="0"/>
              <a:t> time using a log(N) search's against other tables</a:t>
            </a:r>
          </a:p>
          <a:p>
            <a:pPr marL="514348" indent="-514348">
              <a:buFont typeface="+mj-lt"/>
              <a:buAutoNum type="arabicPeriod"/>
            </a:pPr>
            <a:endParaRPr lang="en-US" sz="2400" dirty="0"/>
          </a:p>
        </p:txBody>
      </p:sp>
      <p:sp>
        <p:nvSpPr>
          <p:cNvPr id="7" name="Content Placeholder 6"/>
          <p:cNvSpPr>
            <a:spLocks noGrp="1"/>
          </p:cNvSpPr>
          <p:nvPr>
            <p:ph sz="half" idx="4294967295"/>
          </p:nvPr>
        </p:nvSpPr>
        <p:spPr>
          <a:xfrm>
            <a:off x="9637404" y="4910488"/>
            <a:ext cx="7215504" cy="3988436"/>
          </a:xfrm>
        </p:spPr>
        <p:txBody>
          <a:bodyPr>
            <a:normAutofit lnSpcReduction="10000"/>
          </a:bodyPr>
          <a:lstStyle/>
          <a:p>
            <a:pPr marL="514348" indent="-514348">
              <a:buFont typeface="+mj-lt"/>
              <a:buAutoNum type="arabicPeriod"/>
            </a:pPr>
            <a:r>
              <a:rPr lang="en-US" sz="2400" dirty="0"/>
              <a:t>Atomic units of storage are </a:t>
            </a:r>
            <a:r>
              <a:rPr lang="en-US" sz="2400" b="1" dirty="0"/>
              <a:t>nodes</a:t>
            </a:r>
            <a:r>
              <a:rPr lang="en-US" sz="2400" dirty="0"/>
              <a:t> and </a:t>
            </a:r>
            <a:r>
              <a:rPr lang="en-US" sz="2400" b="1" dirty="0"/>
              <a:t>edges</a:t>
            </a:r>
          </a:p>
          <a:p>
            <a:pPr marL="514348" indent="-514348">
              <a:buFont typeface="+mj-lt"/>
              <a:buAutoNum type="arabicPeriod"/>
            </a:pPr>
            <a:r>
              <a:rPr lang="en-US" sz="2400" dirty="0"/>
              <a:t>Each node and edge may have independent </a:t>
            </a:r>
            <a:r>
              <a:rPr lang="en-US" sz="2400" b="1" dirty="0"/>
              <a:t>properties</a:t>
            </a:r>
            <a:endParaRPr lang="en-US" sz="2400" dirty="0"/>
          </a:p>
          <a:p>
            <a:pPr marL="514348" indent="-514348">
              <a:buFont typeface="+mj-lt"/>
              <a:buAutoNum type="arabicPeriod"/>
            </a:pPr>
            <a:r>
              <a:rPr lang="en-US" sz="2400" dirty="0"/>
              <a:t>Relationships are are stored as memory pointers calculated when the data is </a:t>
            </a:r>
            <a:r>
              <a:rPr lang="en-US" sz="2400" b="1" dirty="0"/>
              <a:t>loaded</a:t>
            </a:r>
          </a:p>
          <a:p>
            <a:pPr marL="514348" indent="-514348">
              <a:buFont typeface="+mj-lt"/>
              <a:buAutoNum type="arabicPeriod"/>
            </a:pPr>
            <a:r>
              <a:rPr lang="en-US" sz="2400" dirty="0"/>
              <a:t>Each core hops through </a:t>
            </a:r>
            <a:r>
              <a:rPr lang="en-US" sz="2400" b="1" dirty="0"/>
              <a:t>2M edges/second </a:t>
            </a:r>
            <a:r>
              <a:rPr lang="en-US" sz="2400" dirty="0"/>
              <a:t>(</a:t>
            </a:r>
            <a:r>
              <a:rPr lang="en-US" sz="2400" b="1" dirty="0">
                <a:solidFill>
                  <a:srgbClr val="008770"/>
                </a:solidFill>
              </a:rPr>
              <a:t>1,000</a:t>
            </a:r>
            <a:r>
              <a:rPr lang="en-US" sz="2400" dirty="0"/>
              <a:t>x faster than joins)</a:t>
            </a:r>
          </a:p>
          <a:p>
            <a:pPr marL="514348" indent="-514348">
              <a:buFont typeface="+mj-lt"/>
              <a:buAutoNum type="arabicPeriod"/>
            </a:pPr>
            <a:r>
              <a:rPr lang="en-US" sz="2400" dirty="0"/>
              <a:t>All verticies and edges must fit in RAM for fast access</a:t>
            </a:r>
          </a:p>
        </p:txBody>
      </p:sp>
      <p:sp>
        <p:nvSpPr>
          <p:cNvPr id="9" name="Text Placeholder 8"/>
          <p:cNvSpPr>
            <a:spLocks noGrp="1"/>
          </p:cNvSpPr>
          <p:nvPr>
            <p:ph type="body" idx="4294967295"/>
          </p:nvPr>
        </p:nvSpPr>
        <p:spPr>
          <a:xfrm>
            <a:off x="2201635" y="2055795"/>
            <a:ext cx="4748445" cy="458682"/>
          </a:xfrm>
          <a:ln>
            <a:noFill/>
          </a:ln>
        </p:spPr>
        <p:txBody>
          <a:bodyPr>
            <a:noAutofit/>
          </a:bodyPr>
          <a:lstStyle/>
          <a:p>
            <a:pPr marL="0" indent="0" algn="ctr">
              <a:buNone/>
            </a:pPr>
            <a:r>
              <a:rPr lang="en-US" sz="3600" b="1" dirty="0"/>
              <a:t>Relational (row store)</a:t>
            </a:r>
          </a:p>
        </p:txBody>
      </p:sp>
      <p:sp>
        <p:nvSpPr>
          <p:cNvPr id="8" name="Text Placeholder 7"/>
          <p:cNvSpPr>
            <a:spLocks noGrp="1"/>
          </p:cNvSpPr>
          <p:nvPr>
            <p:ph type="body" sz="quarter" idx="4294967295"/>
          </p:nvPr>
        </p:nvSpPr>
        <p:spPr>
          <a:xfrm>
            <a:off x="10699869" y="2098847"/>
            <a:ext cx="4605904" cy="721783"/>
          </a:xfrm>
        </p:spPr>
        <p:txBody>
          <a:bodyPr/>
          <a:lstStyle/>
          <a:p>
            <a:pPr marL="0" indent="0" algn="ctr">
              <a:buNone/>
            </a:pPr>
            <a:r>
              <a:rPr lang="en-US" sz="3600" b="1" dirty="0">
                <a:solidFill>
                  <a:schemeClr val="tx1"/>
                </a:solidFill>
              </a:rPr>
              <a:t>Graph</a:t>
            </a:r>
          </a:p>
        </p:txBody>
      </p:sp>
      <p:grpSp>
        <p:nvGrpSpPr>
          <p:cNvPr id="44" name="Group 242"/>
          <p:cNvGrpSpPr/>
          <p:nvPr/>
        </p:nvGrpSpPr>
        <p:grpSpPr>
          <a:xfrm>
            <a:off x="11936299" y="2886568"/>
            <a:ext cx="2234618" cy="1600199"/>
            <a:chOff x="3505200" y="4267200"/>
            <a:chExt cx="1676400" cy="1600200"/>
          </a:xfrm>
        </p:grpSpPr>
        <p:sp>
          <p:nvSpPr>
            <p:cNvPr id="45" name="Oval 4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39" tIns="45720" rIns="91439" bIns="45720" numCol="1" rtlCol="0" anchor="t" anchorCtr="0" compatLnSpc="1">
              <a:prstTxWarp prst="textNoShape">
                <a:avLst/>
              </a:prstTxWarp>
            </a:bodyPr>
            <a:lstStyle/>
            <a:p>
              <a:pPr algn="ctr" defTabSz="914319" fontAlgn="base">
                <a:spcBef>
                  <a:spcPct val="0"/>
                </a:spcBef>
                <a:spcAft>
                  <a:spcPct val="0"/>
                </a:spcAft>
              </a:pPr>
              <a:endParaRPr lang="en-US" sz="2400" b="1">
                <a:solidFill>
                  <a:prstClr val="black"/>
                </a:solidFill>
                <a:latin typeface="Arial Narrow" charset="0"/>
              </a:endParaRPr>
            </a:p>
          </p:txBody>
        </p:sp>
        <p:sp>
          <p:nvSpPr>
            <p:cNvPr id="46" name="Oval 4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39" tIns="45720" rIns="91439" bIns="45720" numCol="1" rtlCol="0" anchor="t" anchorCtr="0" compatLnSpc="1">
              <a:prstTxWarp prst="textNoShape">
                <a:avLst/>
              </a:prstTxWarp>
            </a:bodyPr>
            <a:lstStyle/>
            <a:p>
              <a:pPr algn="ctr" defTabSz="914319" fontAlgn="base">
                <a:spcBef>
                  <a:spcPct val="0"/>
                </a:spcBef>
                <a:spcAft>
                  <a:spcPct val="0"/>
                </a:spcAft>
              </a:pPr>
              <a:endParaRPr lang="en-US" sz="2400" b="1">
                <a:solidFill>
                  <a:prstClr val="black"/>
                </a:solidFill>
                <a:latin typeface="Arial Narrow" charset="0"/>
              </a:endParaRPr>
            </a:p>
          </p:txBody>
        </p:sp>
        <p:sp>
          <p:nvSpPr>
            <p:cNvPr id="47" name="Oval 4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39" tIns="45720" rIns="91439" bIns="45720" numCol="1" rtlCol="0" anchor="t" anchorCtr="0" compatLnSpc="1">
              <a:prstTxWarp prst="textNoShape">
                <a:avLst/>
              </a:prstTxWarp>
            </a:bodyPr>
            <a:lstStyle/>
            <a:p>
              <a:pPr algn="ctr" defTabSz="914319" fontAlgn="base">
                <a:spcBef>
                  <a:spcPct val="0"/>
                </a:spcBef>
                <a:spcAft>
                  <a:spcPct val="0"/>
                </a:spcAft>
              </a:pPr>
              <a:endParaRPr lang="en-US" sz="2400" b="1">
                <a:solidFill>
                  <a:prstClr val="black"/>
                </a:solidFill>
                <a:latin typeface="Arial Narrow" charset="0"/>
              </a:endParaRPr>
            </a:p>
          </p:txBody>
        </p:sp>
        <p:sp>
          <p:nvSpPr>
            <p:cNvPr id="48" name="Oval 4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39" tIns="45720" rIns="91439" bIns="45720" numCol="1" rtlCol="0" anchor="t" anchorCtr="0" compatLnSpc="1">
              <a:prstTxWarp prst="textNoShape">
                <a:avLst/>
              </a:prstTxWarp>
            </a:bodyPr>
            <a:lstStyle/>
            <a:p>
              <a:pPr algn="ctr" defTabSz="914319" fontAlgn="base">
                <a:spcBef>
                  <a:spcPct val="0"/>
                </a:spcBef>
                <a:spcAft>
                  <a:spcPct val="0"/>
                </a:spcAft>
              </a:pPr>
              <a:endParaRPr lang="en-US" sz="2400" b="1">
                <a:solidFill>
                  <a:prstClr val="black"/>
                </a:solidFill>
                <a:latin typeface="Arial Narrow" charset="0"/>
              </a:endParaRPr>
            </a:p>
          </p:txBody>
        </p:sp>
        <p:sp>
          <p:nvSpPr>
            <p:cNvPr id="49" name="Oval 4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39" tIns="45720" rIns="91439" bIns="45720" numCol="1" rtlCol="0" anchor="t" anchorCtr="0" compatLnSpc="1">
              <a:prstTxWarp prst="textNoShape">
                <a:avLst/>
              </a:prstTxWarp>
            </a:bodyPr>
            <a:lstStyle/>
            <a:p>
              <a:pPr algn="ctr" defTabSz="914319" fontAlgn="base">
                <a:spcBef>
                  <a:spcPct val="0"/>
                </a:spcBef>
                <a:spcAft>
                  <a:spcPct val="0"/>
                </a:spcAft>
              </a:pPr>
              <a:endParaRPr lang="en-US" sz="2400" b="1">
                <a:solidFill>
                  <a:prstClr val="black"/>
                </a:solidFill>
                <a:latin typeface="Arial Narrow" charset="0"/>
              </a:endParaRPr>
            </a:p>
          </p:txBody>
        </p:sp>
        <p:sp>
          <p:nvSpPr>
            <p:cNvPr id="50" name="Oval 4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39" tIns="45720" rIns="91439" bIns="45720" numCol="1" rtlCol="0" anchor="t" anchorCtr="0" compatLnSpc="1">
              <a:prstTxWarp prst="textNoShape">
                <a:avLst/>
              </a:prstTxWarp>
            </a:bodyPr>
            <a:lstStyle/>
            <a:p>
              <a:pPr algn="ctr" defTabSz="914319" fontAlgn="base">
                <a:spcBef>
                  <a:spcPct val="0"/>
                </a:spcBef>
                <a:spcAft>
                  <a:spcPct val="0"/>
                </a:spcAft>
              </a:pPr>
              <a:endParaRPr lang="en-US" sz="2400" b="1">
                <a:solidFill>
                  <a:prstClr val="black"/>
                </a:solidFill>
                <a:latin typeface="Arial Narrow" charset="0"/>
              </a:endParaRPr>
            </a:p>
          </p:txBody>
        </p:sp>
        <p:sp>
          <p:nvSpPr>
            <p:cNvPr id="51" name="Oval 5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39" tIns="45720" rIns="91439" bIns="45720" numCol="1" rtlCol="0" anchor="t" anchorCtr="0" compatLnSpc="1">
              <a:prstTxWarp prst="textNoShape">
                <a:avLst/>
              </a:prstTxWarp>
            </a:bodyPr>
            <a:lstStyle/>
            <a:p>
              <a:pPr algn="ctr" defTabSz="914319" fontAlgn="base">
                <a:spcBef>
                  <a:spcPct val="0"/>
                </a:spcBef>
                <a:spcAft>
                  <a:spcPct val="0"/>
                </a:spcAft>
              </a:pPr>
              <a:endParaRPr lang="en-US" sz="2400" b="1">
                <a:solidFill>
                  <a:prstClr val="black"/>
                </a:solidFill>
                <a:latin typeface="Arial Narrow" charset="0"/>
              </a:endParaRPr>
            </a:p>
          </p:txBody>
        </p:sp>
        <p:sp>
          <p:nvSpPr>
            <p:cNvPr id="52" name="Oval 5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39" tIns="45720" rIns="91439" bIns="45720" numCol="1" rtlCol="0" anchor="t" anchorCtr="0" compatLnSpc="1">
              <a:prstTxWarp prst="textNoShape">
                <a:avLst/>
              </a:prstTxWarp>
            </a:bodyPr>
            <a:lstStyle/>
            <a:p>
              <a:pPr algn="ctr" defTabSz="914319" fontAlgn="base">
                <a:spcBef>
                  <a:spcPct val="0"/>
                </a:spcBef>
                <a:spcAft>
                  <a:spcPct val="0"/>
                </a:spcAft>
              </a:pPr>
              <a:endParaRPr lang="en-US" sz="2400" b="1">
                <a:solidFill>
                  <a:prstClr val="black"/>
                </a:solidFill>
                <a:latin typeface="Arial Narrow" charset="0"/>
              </a:endParaRPr>
            </a:p>
          </p:txBody>
        </p:sp>
        <p:sp>
          <p:nvSpPr>
            <p:cNvPr id="53" name="Oval 5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39" tIns="45720" rIns="91439" bIns="45720" numCol="1" rtlCol="0" anchor="t" anchorCtr="0" compatLnSpc="1">
              <a:prstTxWarp prst="textNoShape">
                <a:avLst/>
              </a:prstTxWarp>
            </a:bodyPr>
            <a:lstStyle/>
            <a:p>
              <a:pPr algn="ctr" defTabSz="914319" fontAlgn="base">
                <a:spcBef>
                  <a:spcPct val="0"/>
                </a:spcBef>
                <a:spcAft>
                  <a:spcPct val="0"/>
                </a:spcAft>
              </a:pPr>
              <a:endParaRPr lang="en-US" sz="2400" b="1">
                <a:solidFill>
                  <a:prstClr val="black"/>
                </a:solidFill>
                <a:latin typeface="Arial Narrow" charset="0"/>
              </a:endParaRPr>
            </a:p>
          </p:txBody>
        </p:sp>
        <p:cxnSp>
          <p:nvCxnSpPr>
            <p:cNvPr id="54" name="Straight Arrow Connector 53"/>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39" tIns="45720" rIns="91439" bIns="45720" numCol="1" rtlCol="0" anchor="t" anchorCtr="0" compatLnSpc="1">
              <a:prstTxWarp prst="textNoShape">
                <a:avLst/>
              </a:prstTxWarp>
            </a:bodyPr>
            <a:lstStyle/>
            <a:p>
              <a:pPr algn="ctr" defTabSz="914319" fontAlgn="base">
                <a:spcBef>
                  <a:spcPct val="0"/>
                </a:spcBef>
                <a:spcAft>
                  <a:spcPct val="0"/>
                </a:spcAft>
              </a:pPr>
              <a:endParaRPr lang="en-US" sz="2400" b="1">
                <a:solidFill>
                  <a:prstClr val="black"/>
                </a:solidFill>
                <a:latin typeface="Arial Narrow" charset="0"/>
              </a:endParaRPr>
            </a:p>
          </p:txBody>
        </p:sp>
        <p:cxnSp>
          <p:nvCxnSpPr>
            <p:cNvPr id="66" name="Straight Arrow Connector 65"/>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E9DE8CE1-1647-7145-AAEC-96EA6B0BE876}"/>
              </a:ext>
            </a:extLst>
          </p:cNvPr>
          <p:cNvGrpSpPr/>
          <p:nvPr/>
        </p:nvGrpSpPr>
        <p:grpSpPr>
          <a:xfrm>
            <a:off x="3432781" y="2913867"/>
            <a:ext cx="2286162" cy="1417432"/>
            <a:chOff x="2806612" y="1949477"/>
            <a:chExt cx="1558747" cy="966431"/>
          </a:xfrm>
        </p:grpSpPr>
        <p:sp>
          <p:nvSpPr>
            <p:cNvPr id="12" name="Rectangle 11"/>
            <p:cNvSpPr/>
            <p:nvPr/>
          </p:nvSpPr>
          <p:spPr bwMode="auto">
            <a:xfrm>
              <a:off x="2806615" y="1949477"/>
              <a:ext cx="313295" cy="9786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defTabSz="1341150"/>
              <a:r>
                <a:rPr lang="en-US" sz="799" dirty="0">
                  <a:solidFill>
                    <a:prstClr val="white"/>
                  </a:solidFill>
                  <a:latin typeface="Calibri" panose="020F0502020204030204"/>
                </a:rPr>
                <a:t>ID</a:t>
              </a:r>
            </a:p>
          </p:txBody>
        </p:sp>
        <p:sp>
          <p:nvSpPr>
            <p:cNvPr id="13" name="Rectangle 12"/>
            <p:cNvSpPr/>
            <p:nvPr/>
          </p:nvSpPr>
          <p:spPr bwMode="auto">
            <a:xfrm>
              <a:off x="2806615" y="2047342"/>
              <a:ext cx="313295" cy="123392"/>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p:cNvSpPr/>
            <p:nvPr/>
          </p:nvSpPr>
          <p:spPr bwMode="auto">
            <a:xfrm>
              <a:off x="2806614" y="2170734"/>
              <a:ext cx="313295" cy="123392"/>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p:cNvSpPr/>
            <p:nvPr/>
          </p:nvSpPr>
          <p:spPr bwMode="auto">
            <a:xfrm>
              <a:off x="2806614" y="2294126"/>
              <a:ext cx="313295" cy="123392"/>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6" name="Rectangle 15"/>
            <p:cNvSpPr/>
            <p:nvPr/>
          </p:nvSpPr>
          <p:spPr bwMode="auto">
            <a:xfrm>
              <a:off x="2806614" y="2417518"/>
              <a:ext cx="313295" cy="123392"/>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7" name="Rectangle 16"/>
            <p:cNvSpPr/>
            <p:nvPr/>
          </p:nvSpPr>
          <p:spPr bwMode="auto">
            <a:xfrm>
              <a:off x="2806614" y="2540910"/>
              <a:ext cx="313295" cy="123392"/>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8" name="Rectangle 17"/>
            <p:cNvSpPr/>
            <p:nvPr/>
          </p:nvSpPr>
          <p:spPr bwMode="auto">
            <a:xfrm>
              <a:off x="2806613" y="2664302"/>
              <a:ext cx="313295" cy="123392"/>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9" name="Rectangle 18"/>
            <p:cNvSpPr/>
            <p:nvPr/>
          </p:nvSpPr>
          <p:spPr bwMode="auto">
            <a:xfrm>
              <a:off x="2806613" y="2787694"/>
              <a:ext cx="313295" cy="123392"/>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0" name="Rectangle 19"/>
            <p:cNvSpPr/>
            <p:nvPr/>
          </p:nvSpPr>
          <p:spPr bwMode="auto">
            <a:xfrm>
              <a:off x="3119908" y="1949477"/>
              <a:ext cx="501272" cy="9786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defTabSz="1341150"/>
              <a:r>
                <a:rPr lang="en-US" sz="799" dirty="0">
                  <a:solidFill>
                    <a:prstClr val="white"/>
                  </a:solidFill>
                  <a:latin typeface="Calibri" panose="020F0502020204030204"/>
                </a:rPr>
                <a:t>NAME</a:t>
              </a:r>
            </a:p>
          </p:txBody>
        </p:sp>
        <p:sp>
          <p:nvSpPr>
            <p:cNvPr id="21" name="Rectangle 20"/>
            <p:cNvSpPr/>
            <p:nvPr/>
          </p:nvSpPr>
          <p:spPr bwMode="auto">
            <a:xfrm>
              <a:off x="3119908" y="2047342"/>
              <a:ext cx="501272" cy="123392"/>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2" name="Rectangle 21"/>
            <p:cNvSpPr/>
            <p:nvPr/>
          </p:nvSpPr>
          <p:spPr bwMode="auto">
            <a:xfrm>
              <a:off x="3119908" y="2170734"/>
              <a:ext cx="501272" cy="123392"/>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3" name="Rectangle 22"/>
            <p:cNvSpPr/>
            <p:nvPr/>
          </p:nvSpPr>
          <p:spPr bwMode="auto">
            <a:xfrm>
              <a:off x="3119908" y="2294126"/>
              <a:ext cx="501272" cy="123392"/>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4" name="Rectangle 23"/>
            <p:cNvSpPr/>
            <p:nvPr/>
          </p:nvSpPr>
          <p:spPr bwMode="auto">
            <a:xfrm>
              <a:off x="3119908" y="2417518"/>
              <a:ext cx="501272" cy="123392"/>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5" name="Rectangle 24"/>
            <p:cNvSpPr/>
            <p:nvPr/>
          </p:nvSpPr>
          <p:spPr bwMode="auto">
            <a:xfrm>
              <a:off x="3119908" y="2540910"/>
              <a:ext cx="501272" cy="123392"/>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6" name="Rectangle 25"/>
            <p:cNvSpPr/>
            <p:nvPr/>
          </p:nvSpPr>
          <p:spPr bwMode="auto">
            <a:xfrm>
              <a:off x="3119906" y="2664302"/>
              <a:ext cx="501272" cy="123392"/>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7" name="Rectangle 26"/>
            <p:cNvSpPr/>
            <p:nvPr/>
          </p:nvSpPr>
          <p:spPr bwMode="auto">
            <a:xfrm>
              <a:off x="3119906" y="2787694"/>
              <a:ext cx="501272" cy="123392"/>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8" name="Rectangle 27"/>
            <p:cNvSpPr/>
            <p:nvPr/>
          </p:nvSpPr>
          <p:spPr bwMode="auto">
            <a:xfrm>
              <a:off x="3621180" y="1949477"/>
              <a:ext cx="313290" cy="9786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defTabSz="1341150"/>
              <a:r>
                <a:rPr lang="en-US" sz="799" dirty="0">
                  <a:solidFill>
                    <a:prstClr val="white"/>
                  </a:solidFill>
                  <a:latin typeface="Calibri" panose="020F0502020204030204"/>
                </a:rPr>
                <a:t>DATE</a:t>
              </a:r>
            </a:p>
          </p:txBody>
        </p:sp>
        <p:sp>
          <p:nvSpPr>
            <p:cNvPr id="29" name="Rectangle 28"/>
            <p:cNvSpPr/>
            <p:nvPr/>
          </p:nvSpPr>
          <p:spPr bwMode="auto">
            <a:xfrm>
              <a:off x="3621180" y="2047342"/>
              <a:ext cx="313290" cy="123392"/>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p:cNvSpPr/>
            <p:nvPr/>
          </p:nvSpPr>
          <p:spPr bwMode="auto">
            <a:xfrm>
              <a:off x="3621179" y="2170734"/>
              <a:ext cx="313290" cy="123392"/>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p:cNvSpPr/>
            <p:nvPr/>
          </p:nvSpPr>
          <p:spPr bwMode="auto">
            <a:xfrm>
              <a:off x="3621179" y="2294126"/>
              <a:ext cx="313290" cy="123392"/>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2" name="Rectangle 31"/>
            <p:cNvSpPr/>
            <p:nvPr/>
          </p:nvSpPr>
          <p:spPr bwMode="auto">
            <a:xfrm>
              <a:off x="3621179" y="2417518"/>
              <a:ext cx="313290" cy="123392"/>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3" name="Rectangle 32"/>
            <p:cNvSpPr/>
            <p:nvPr/>
          </p:nvSpPr>
          <p:spPr bwMode="auto">
            <a:xfrm>
              <a:off x="3621179" y="2540910"/>
              <a:ext cx="313290" cy="123392"/>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4" name="Rectangle 33"/>
            <p:cNvSpPr/>
            <p:nvPr/>
          </p:nvSpPr>
          <p:spPr bwMode="auto">
            <a:xfrm>
              <a:off x="3621179" y="2664302"/>
              <a:ext cx="313290" cy="123392"/>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5" name="Rectangle 34"/>
            <p:cNvSpPr/>
            <p:nvPr/>
          </p:nvSpPr>
          <p:spPr bwMode="auto">
            <a:xfrm>
              <a:off x="3621179" y="2787694"/>
              <a:ext cx="313290" cy="123392"/>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6" name="Rectangle 35"/>
            <p:cNvSpPr/>
            <p:nvPr/>
          </p:nvSpPr>
          <p:spPr bwMode="auto">
            <a:xfrm>
              <a:off x="3934472" y="1949477"/>
              <a:ext cx="430887" cy="9786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defTabSz="1341150"/>
              <a:r>
                <a:rPr lang="en-US" sz="799" dirty="0">
                  <a:solidFill>
                    <a:prstClr val="white"/>
                  </a:solidFill>
                  <a:latin typeface="Calibri" panose="020F0502020204030204"/>
                </a:rPr>
                <a:t>AMOUNT</a:t>
              </a:r>
            </a:p>
          </p:txBody>
        </p:sp>
        <p:sp>
          <p:nvSpPr>
            <p:cNvPr id="37" name="Rectangle 36"/>
            <p:cNvSpPr/>
            <p:nvPr/>
          </p:nvSpPr>
          <p:spPr bwMode="auto">
            <a:xfrm>
              <a:off x="3934472" y="2047342"/>
              <a:ext cx="430887" cy="123392"/>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8" name="Rectangle 37"/>
            <p:cNvSpPr/>
            <p:nvPr/>
          </p:nvSpPr>
          <p:spPr bwMode="auto">
            <a:xfrm>
              <a:off x="3934471" y="2170734"/>
              <a:ext cx="430887" cy="123392"/>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9" name="Rectangle 38"/>
            <p:cNvSpPr/>
            <p:nvPr/>
          </p:nvSpPr>
          <p:spPr bwMode="auto">
            <a:xfrm>
              <a:off x="3934471" y="2294126"/>
              <a:ext cx="430887" cy="123392"/>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0" name="Rectangle 39"/>
            <p:cNvSpPr/>
            <p:nvPr/>
          </p:nvSpPr>
          <p:spPr bwMode="auto">
            <a:xfrm>
              <a:off x="3934471" y="2417518"/>
              <a:ext cx="430887" cy="123392"/>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1" name="Rectangle 40"/>
            <p:cNvSpPr/>
            <p:nvPr/>
          </p:nvSpPr>
          <p:spPr bwMode="auto">
            <a:xfrm>
              <a:off x="3934471" y="2540910"/>
              <a:ext cx="430887" cy="123392"/>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2" name="Rectangle 41"/>
            <p:cNvSpPr/>
            <p:nvPr/>
          </p:nvSpPr>
          <p:spPr bwMode="auto">
            <a:xfrm>
              <a:off x="3934469" y="2664302"/>
              <a:ext cx="430887" cy="123392"/>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3" name="Rectangle 42"/>
            <p:cNvSpPr/>
            <p:nvPr/>
          </p:nvSpPr>
          <p:spPr bwMode="auto">
            <a:xfrm>
              <a:off x="3934469" y="2787694"/>
              <a:ext cx="430887" cy="123392"/>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67" name="Rectangle 66"/>
            <p:cNvSpPr/>
            <p:nvPr/>
          </p:nvSpPr>
          <p:spPr>
            <a:xfrm>
              <a:off x="2806612" y="2782870"/>
              <a:ext cx="1558743" cy="133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341150"/>
              <a:endParaRPr lang="en-US" sz="1800" dirty="0" err="1">
                <a:solidFill>
                  <a:prstClr val="white"/>
                </a:solidFill>
                <a:latin typeface="Calibri" panose="020F0502020204030204"/>
              </a:endParaRPr>
            </a:p>
          </p:txBody>
        </p:sp>
      </p:grpSp>
    </p:spTree>
    <p:extLst>
      <p:ext uri="{BB962C8B-B14F-4D97-AF65-F5344CB8AC3E}">
        <p14:creationId xmlns:p14="http://schemas.microsoft.com/office/powerpoint/2010/main" val="1076984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BB08D-D2F7-7B42-B896-0F22AF84E421}"/>
              </a:ext>
            </a:extLst>
          </p:cNvPr>
          <p:cNvSpPr>
            <a:spLocks noGrp="1"/>
          </p:cNvSpPr>
          <p:nvPr>
            <p:ph type="title"/>
          </p:nvPr>
        </p:nvSpPr>
        <p:spPr/>
        <p:txBody>
          <a:bodyPr/>
          <a:lstStyle/>
          <a:p>
            <a:r>
              <a:rPr lang="en-US" sz="4400" dirty="0"/>
              <a:t>Index Free Adjacency</a:t>
            </a:r>
          </a:p>
        </p:txBody>
      </p:sp>
      <p:sp>
        <p:nvSpPr>
          <p:cNvPr id="3" name="Slide Number Placeholder 2">
            <a:extLst>
              <a:ext uri="{FF2B5EF4-FFF2-40B4-BE49-F238E27FC236}">
                <a16:creationId xmlns:a16="http://schemas.microsoft.com/office/drawing/2014/main" id="{B133059C-B6D6-3540-AB8A-02D470086043}"/>
              </a:ext>
            </a:extLst>
          </p:cNvPr>
          <p:cNvSpPr>
            <a:spLocks noGrp="1"/>
          </p:cNvSpPr>
          <p:nvPr>
            <p:ph type="sldNum" sz="quarter" idx="12"/>
          </p:nvPr>
        </p:nvSpPr>
        <p:spPr/>
        <p:txBody>
          <a:bodyPr/>
          <a:lstStyle/>
          <a:p>
            <a:fld id="{3310D8EA-3107-4873-B9AB-DD7D3E79053A}" type="slidenum">
              <a:rPr lang="en-US" smtClean="0"/>
              <a:t>17</a:t>
            </a:fld>
            <a:endParaRPr lang="en-US"/>
          </a:p>
        </p:txBody>
      </p:sp>
      <p:sp>
        <p:nvSpPr>
          <p:cNvPr id="5" name="TextBox 4">
            <a:extLst>
              <a:ext uri="{FF2B5EF4-FFF2-40B4-BE49-F238E27FC236}">
                <a16:creationId xmlns:a16="http://schemas.microsoft.com/office/drawing/2014/main" id="{87A4F61E-4165-8F49-95C6-CC0D5BC1E2DB}"/>
              </a:ext>
            </a:extLst>
          </p:cNvPr>
          <p:cNvSpPr txBox="1"/>
          <p:nvPr/>
        </p:nvSpPr>
        <p:spPr>
          <a:xfrm>
            <a:off x="2131450" y="2790200"/>
            <a:ext cx="13223630" cy="5016758"/>
          </a:xfrm>
          <a:prstGeom prst="rect">
            <a:avLst/>
          </a:prstGeom>
          <a:noFill/>
        </p:spPr>
        <p:txBody>
          <a:bodyPr wrap="square" rtlCol="0">
            <a:spAutoFit/>
          </a:bodyPr>
          <a:lstStyle/>
          <a:p>
            <a:r>
              <a:rPr lang="en-US" sz="4000" b="1" dirty="0"/>
              <a:t>Definition: </a:t>
            </a:r>
            <a:r>
              <a:rPr lang="en-US" sz="4000" dirty="0"/>
              <a:t>A process of calculating relationships between entities using direct in-memory memory address pointers.  This process allows many complex relationships to traversed quickly without having to search centralized indexes and comparing primary and foreign keys between two tables.  The consequence is that relationship traversal times are independent of database size as long as all pointers are memory resident.</a:t>
            </a:r>
          </a:p>
        </p:txBody>
      </p:sp>
    </p:spTree>
    <p:extLst>
      <p:ext uri="{BB962C8B-B14F-4D97-AF65-F5344CB8AC3E}">
        <p14:creationId xmlns:p14="http://schemas.microsoft.com/office/powerpoint/2010/main" val="4035543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How do you get to your neighbor’s house?</a:t>
            </a:r>
          </a:p>
        </p:txBody>
      </p:sp>
      <p:sp>
        <p:nvSpPr>
          <p:cNvPr id="3" name="Text Placeholder 2"/>
          <p:cNvSpPr>
            <a:spLocks noGrp="1"/>
          </p:cNvSpPr>
          <p:nvPr>
            <p:ph type="body" idx="1"/>
          </p:nvPr>
        </p:nvSpPr>
        <p:spPr>
          <a:xfrm>
            <a:off x="1860850" y="6085576"/>
            <a:ext cx="13754288" cy="2849114"/>
          </a:xfrm>
        </p:spPr>
        <p:txBody>
          <a:bodyPr>
            <a:noAutofit/>
          </a:bodyPr>
          <a:lstStyle/>
          <a:p>
            <a:pPr marL="457200" indent="-457200">
              <a:buSzPct val="120000"/>
              <a:buFont typeface="Arial" charset="0"/>
              <a:buChar char="•"/>
            </a:pPr>
            <a:r>
              <a:rPr lang="en-US" sz="3200" dirty="0"/>
              <a:t>You walk out your door and over to the house</a:t>
            </a:r>
          </a:p>
          <a:p>
            <a:pPr marL="457200" indent="-457200">
              <a:buSzPct val="120000"/>
              <a:buFont typeface="Arial" charset="0"/>
              <a:buChar char="•"/>
            </a:pPr>
            <a:r>
              <a:rPr lang="en-US" sz="3200" dirty="0"/>
              <a:t>Your houses are “adjacent” so getting there is a direct “hop”</a:t>
            </a:r>
          </a:p>
          <a:p>
            <a:pPr marL="457200" indent="-457200">
              <a:buSzPct val="120000"/>
              <a:buFont typeface="Arial" charset="0"/>
              <a:buChar char="•"/>
            </a:pPr>
            <a:r>
              <a:rPr lang="en-US" sz="3200" dirty="0"/>
              <a:t>You don’t need to consult anyone else about how to get to a neighbor’s house because you have the right pointer</a:t>
            </a:r>
          </a:p>
          <a:p>
            <a:pPr marL="457200" indent="-457200">
              <a:buSzPct val="120000"/>
              <a:buFont typeface="Arial" charset="0"/>
              <a:buChar char="•"/>
            </a:pPr>
            <a:r>
              <a:rPr lang="en-US" sz="3200" dirty="0"/>
              <a:t>The walk might take about </a:t>
            </a:r>
            <a:r>
              <a:rPr lang="en-US" sz="3200" b="1" dirty="0"/>
              <a:t>30 seconds</a:t>
            </a:r>
          </a:p>
        </p:txBody>
      </p:sp>
      <p:sp>
        <p:nvSpPr>
          <p:cNvPr id="4" name="Slide Number Placeholder 3"/>
          <p:cNvSpPr>
            <a:spLocks noGrp="1"/>
          </p:cNvSpPr>
          <p:nvPr>
            <p:ph type="sldNum" idx="12"/>
          </p:nvPr>
        </p:nvSpPr>
        <p:spPr/>
        <p:txBody>
          <a:bodyPr/>
          <a:lstStyle/>
          <a:p>
            <a:fld id="{00000000-1234-1234-1234-123412341234}" type="slidenum">
              <a:rPr lang="en" smtClean="0"/>
              <a:pPr/>
              <a:t>18</a:t>
            </a:fld>
            <a:endParaRPr lang="en"/>
          </a:p>
        </p:txBody>
      </p:sp>
      <p:pic>
        <p:nvPicPr>
          <p:cNvPr id="5" name="Picture 4"/>
          <p:cNvPicPr>
            <a:picLocks noChangeAspect="1"/>
          </p:cNvPicPr>
          <p:nvPr/>
        </p:nvPicPr>
        <p:blipFill>
          <a:blip r:embed="rId3"/>
          <a:stretch>
            <a:fillRect/>
          </a:stretch>
        </p:blipFill>
        <p:spPr>
          <a:xfrm>
            <a:off x="10460132" y="2798429"/>
            <a:ext cx="2783366" cy="260523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53373" y="2798430"/>
            <a:ext cx="3434697" cy="2779221"/>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602701">
            <a:off x="7021065" y="4497720"/>
            <a:ext cx="3532103" cy="1445833"/>
          </a:xfrm>
          <a:prstGeom prst="rect">
            <a:avLst/>
          </a:prstGeom>
        </p:spPr>
      </p:pic>
    </p:spTree>
    <p:extLst>
      <p:ext uri="{BB962C8B-B14F-4D97-AF65-F5344CB8AC3E}">
        <p14:creationId xmlns:p14="http://schemas.microsoft.com/office/powerpoint/2010/main" val="809909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Our Logical Graph Model</a:t>
            </a:r>
          </a:p>
        </p:txBody>
      </p:sp>
      <p:sp>
        <p:nvSpPr>
          <p:cNvPr id="3" name="Text Placeholder 2"/>
          <p:cNvSpPr>
            <a:spLocks noGrp="1"/>
          </p:cNvSpPr>
          <p:nvPr>
            <p:ph type="body" idx="1"/>
          </p:nvPr>
        </p:nvSpPr>
        <p:spPr>
          <a:xfrm>
            <a:off x="1698290" y="4197736"/>
            <a:ext cx="14485020" cy="4736954"/>
          </a:xfrm>
        </p:spPr>
        <p:txBody>
          <a:bodyPr vert="horz" wrap="square" lIns="91425" tIns="91425" rIns="91425" bIns="91425" rtlCol="0" anchor="t" anchorCtr="0">
            <a:noAutofit/>
          </a:bodyPr>
          <a:lstStyle/>
          <a:p>
            <a:pPr marL="457200" indent="-457200">
              <a:buSzPct val="120000"/>
              <a:buFont typeface="Arial" charset="0"/>
              <a:buChar char="•"/>
            </a:pPr>
            <a:r>
              <a:rPr lang="en-US" sz="3600" dirty="0"/>
              <a:t>If two physical items are related, they have a relationships arc between them and we model it like the above</a:t>
            </a:r>
          </a:p>
          <a:p>
            <a:pPr marL="457200" indent="-457200">
              <a:buSzPct val="120000"/>
              <a:buFont typeface="Arial" charset="0"/>
              <a:buChar char="•"/>
            </a:pPr>
            <a:r>
              <a:rPr lang="en-US" sz="3600" dirty="0"/>
              <a:t>Relationships are calculated when data is </a:t>
            </a:r>
            <a:r>
              <a:rPr lang="en-US" sz="3600" b="1" dirty="0"/>
              <a:t>loaded</a:t>
            </a:r>
            <a:r>
              <a:rPr lang="en-US" sz="3600" dirty="0"/>
              <a:t> and stored as in-memory pointers</a:t>
            </a:r>
          </a:p>
          <a:p>
            <a:pPr marL="457200" indent="-457200">
              <a:buSzPct val="120000"/>
              <a:buFont typeface="Arial" charset="0"/>
              <a:buChar char="•"/>
            </a:pPr>
            <a:r>
              <a:rPr lang="en-US" sz="3600" dirty="0"/>
              <a:t>We build normalized “logical” data models that store many links to each of our items</a:t>
            </a:r>
          </a:p>
        </p:txBody>
      </p:sp>
      <p:sp>
        <p:nvSpPr>
          <p:cNvPr id="4" name="Slide Number Placeholder 3"/>
          <p:cNvSpPr>
            <a:spLocks noGrp="1"/>
          </p:cNvSpPr>
          <p:nvPr>
            <p:ph type="sldNum" idx="12"/>
          </p:nvPr>
        </p:nvSpPr>
        <p:spPr/>
        <p:txBody>
          <a:bodyPr/>
          <a:lstStyle/>
          <a:p>
            <a:fld id="{00000000-1234-1234-1234-123412341234}" type="slidenum">
              <a:rPr lang="en" smtClean="0"/>
              <a:pPr/>
              <a:t>19</a:t>
            </a:fld>
            <a:endParaRPr lang="en"/>
          </a:p>
        </p:txBody>
      </p:sp>
      <p:sp>
        <p:nvSpPr>
          <p:cNvPr id="5" name="Oval 4"/>
          <p:cNvSpPr/>
          <p:nvPr/>
        </p:nvSpPr>
        <p:spPr>
          <a:xfrm>
            <a:off x="3022934" y="2795250"/>
            <a:ext cx="2634184" cy="66620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Dan</a:t>
            </a:r>
          </a:p>
        </p:txBody>
      </p:sp>
      <p:sp>
        <p:nvSpPr>
          <p:cNvPr id="6" name="Rounded Rectangle 5"/>
          <p:cNvSpPr/>
          <p:nvPr/>
        </p:nvSpPr>
        <p:spPr>
          <a:xfrm>
            <a:off x="6355069" y="2593774"/>
            <a:ext cx="3518115" cy="1069383"/>
          </a:xfrm>
          <a:prstGeom prst="roundRect">
            <a:avLst/>
          </a:prstGeom>
          <a:solidFill>
            <a:srgbClr val="E877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84" b="1" dirty="0">
                <a:solidFill>
                  <a:schemeClr val="bg1"/>
                </a:solidFill>
              </a:rPr>
              <a:t>LIVES_NEXT_TO</a:t>
            </a:r>
          </a:p>
        </p:txBody>
      </p:sp>
      <p:sp>
        <p:nvSpPr>
          <p:cNvPr id="7" name="Oval 6"/>
          <p:cNvSpPr/>
          <p:nvPr/>
        </p:nvSpPr>
        <p:spPr>
          <a:xfrm>
            <a:off x="10934842" y="2795362"/>
            <a:ext cx="2456458" cy="66620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Ann</a:t>
            </a:r>
          </a:p>
        </p:txBody>
      </p:sp>
      <p:cxnSp>
        <p:nvCxnSpPr>
          <p:cNvPr id="9" name="Straight Arrow Connector 8"/>
          <p:cNvCxnSpPr>
            <a:stCxn id="6" idx="3"/>
            <a:endCxn id="7" idx="2"/>
          </p:cNvCxnSpPr>
          <p:nvPr/>
        </p:nvCxnSpPr>
        <p:spPr>
          <a:xfrm flipV="1">
            <a:off x="9873184" y="3128465"/>
            <a:ext cx="10616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6"/>
            <a:endCxn id="6" idx="1"/>
          </p:cNvCxnSpPr>
          <p:nvPr/>
        </p:nvCxnSpPr>
        <p:spPr>
          <a:xfrm>
            <a:off x="5657118" y="3128353"/>
            <a:ext cx="697950" cy="1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477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04A15-101A-9148-9B65-8565403ACD55}"/>
              </a:ext>
            </a:extLst>
          </p:cNvPr>
          <p:cNvSpPr>
            <a:spLocks noGrp="1"/>
          </p:cNvSpPr>
          <p:nvPr>
            <p:ph type="title"/>
          </p:nvPr>
        </p:nvSpPr>
        <p:spPr/>
        <p:txBody>
          <a:bodyPr/>
          <a:lstStyle/>
          <a:p>
            <a:r>
              <a:rPr lang="en-US" dirty="0"/>
              <a:t>Talk Description</a:t>
            </a:r>
          </a:p>
        </p:txBody>
      </p:sp>
      <p:sp>
        <p:nvSpPr>
          <p:cNvPr id="3" name="Content Placeholder 2">
            <a:extLst>
              <a:ext uri="{FF2B5EF4-FFF2-40B4-BE49-F238E27FC236}">
                <a16:creationId xmlns:a16="http://schemas.microsoft.com/office/drawing/2014/main" id="{BE2FEBBF-B8F1-5F40-BFF9-C74A5B017B94}"/>
              </a:ext>
            </a:extLst>
          </p:cNvPr>
          <p:cNvSpPr>
            <a:spLocks noGrp="1"/>
          </p:cNvSpPr>
          <p:nvPr>
            <p:ph idx="1"/>
          </p:nvPr>
        </p:nvSpPr>
        <p:spPr/>
        <p:txBody>
          <a:bodyPr/>
          <a:lstStyle/>
          <a:p>
            <a:pPr marL="0" indent="0">
              <a:buNone/>
            </a:pPr>
            <a:r>
              <a:rPr lang="en-US" sz="4400" dirty="0"/>
              <a:t>We live in an increasingly complex world where strategic technology decisions are made by people that may not understand </a:t>
            </a:r>
            <a:r>
              <a:rPr lang="en-US" sz="4400" b="1" dirty="0"/>
              <a:t>how</a:t>
            </a:r>
            <a:r>
              <a:rPr lang="en-US" sz="4400" dirty="0"/>
              <a:t> technology works. You can take control of your company’s data strategy if you control the </a:t>
            </a:r>
            <a:r>
              <a:rPr lang="en-US" sz="4400" b="1" dirty="0"/>
              <a:t>stories</a:t>
            </a:r>
            <a:r>
              <a:rPr lang="en-US" sz="4400" dirty="0"/>
              <a:t> and metaphors that are presented to decision makers.</a:t>
            </a:r>
          </a:p>
          <a:p>
            <a:pPr marL="0" indent="0">
              <a:buNone/>
            </a:pPr>
            <a:r>
              <a:rPr lang="en-US" sz="4400" dirty="0"/>
              <a:t>In this session, we will give examples of how organizations are using storytelling to help guide their data architecture and how you can customize and test these processes to ensure executive support for your key data initiatives.</a:t>
            </a:r>
          </a:p>
        </p:txBody>
      </p:sp>
    </p:spTree>
    <p:extLst>
      <p:ext uri="{BB962C8B-B14F-4D97-AF65-F5344CB8AC3E}">
        <p14:creationId xmlns:p14="http://schemas.microsoft.com/office/powerpoint/2010/main" val="3007741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Relational Database Use Indexes</a:t>
            </a:r>
          </a:p>
        </p:txBody>
      </p:sp>
      <p:sp>
        <p:nvSpPr>
          <p:cNvPr id="3" name="Text Placeholder 2"/>
          <p:cNvSpPr>
            <a:spLocks noGrp="1"/>
          </p:cNvSpPr>
          <p:nvPr>
            <p:ph type="body" idx="1"/>
          </p:nvPr>
        </p:nvSpPr>
        <p:spPr>
          <a:xfrm>
            <a:off x="1823522" y="6665900"/>
            <a:ext cx="10925020" cy="2268790"/>
          </a:xfrm>
        </p:spPr>
        <p:txBody>
          <a:bodyPr>
            <a:noAutofit/>
          </a:bodyPr>
          <a:lstStyle/>
          <a:p>
            <a:pPr>
              <a:lnSpc>
                <a:spcPct val="110000"/>
              </a:lnSpc>
            </a:pPr>
            <a:r>
              <a:rPr lang="en-US" sz="2800" dirty="0"/>
              <a:t>You must walk to a central index system</a:t>
            </a:r>
          </a:p>
          <a:p>
            <a:pPr>
              <a:lnSpc>
                <a:spcPct val="110000"/>
              </a:lnSpc>
            </a:pPr>
            <a:r>
              <a:rPr lang="en-US" sz="2800" dirty="0"/>
              <a:t>The index system does a “search” given the house’s address</a:t>
            </a:r>
          </a:p>
          <a:p>
            <a:pPr>
              <a:lnSpc>
                <a:spcPct val="110000"/>
              </a:lnSpc>
            </a:pPr>
            <a:r>
              <a:rPr lang="en-US" sz="2800" dirty="0"/>
              <a:t>The index system will tell you how to get to your neighbors house</a:t>
            </a:r>
          </a:p>
          <a:p>
            <a:pPr>
              <a:lnSpc>
                <a:spcPct val="110000"/>
              </a:lnSpc>
            </a:pPr>
            <a:r>
              <a:rPr lang="en-US" sz="2800" dirty="0"/>
              <a:t>The walk could take </a:t>
            </a:r>
            <a:r>
              <a:rPr lang="en-US" sz="2800" b="1" dirty="0"/>
              <a:t>8.5 hours </a:t>
            </a:r>
            <a:r>
              <a:rPr lang="en-US" sz="2800" dirty="0"/>
              <a:t>(1,000 x 30 seconds)</a:t>
            </a:r>
          </a:p>
        </p:txBody>
      </p:sp>
      <p:sp>
        <p:nvSpPr>
          <p:cNvPr id="4" name="Slide Number Placeholder 3"/>
          <p:cNvSpPr>
            <a:spLocks noGrp="1"/>
          </p:cNvSpPr>
          <p:nvPr>
            <p:ph type="sldNum" idx="12"/>
          </p:nvPr>
        </p:nvSpPr>
        <p:spPr/>
        <p:txBody>
          <a:bodyPr/>
          <a:lstStyle/>
          <a:p>
            <a:fld id="{00000000-1234-1234-1234-123412341234}" type="slidenum">
              <a:rPr lang="en" smtClean="0"/>
              <a:pPr/>
              <a:t>20</a:t>
            </a:fld>
            <a:endParaRPr lang="en"/>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46735" y="4278130"/>
            <a:ext cx="2125130" cy="198912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24449" y="4204950"/>
            <a:ext cx="2548694" cy="2062302"/>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581447">
            <a:off x="5118008" y="4027750"/>
            <a:ext cx="2485806" cy="1017542"/>
          </a:xfrm>
          <a:prstGeom prst="rect">
            <a:avLst/>
          </a:prstGeom>
        </p:spPr>
      </p:pic>
      <p:sp>
        <p:nvSpPr>
          <p:cNvPr id="7" name="Can 6"/>
          <p:cNvSpPr/>
          <p:nvPr/>
        </p:nvSpPr>
        <p:spPr>
          <a:xfrm>
            <a:off x="7286032" y="2374674"/>
            <a:ext cx="2231431" cy="1310136"/>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84" dirty="0"/>
              <a:t>Central</a:t>
            </a:r>
          </a:p>
          <a:p>
            <a:pPr algn="ctr"/>
            <a:r>
              <a:rPr lang="en-US" sz="3084" dirty="0"/>
              <a:t>Index</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87174">
            <a:off x="9050059" y="4145568"/>
            <a:ext cx="2485806" cy="1017542"/>
          </a:xfrm>
          <a:prstGeom prst="rect">
            <a:avLst/>
          </a:prstGeom>
        </p:spPr>
      </p:pic>
      <p:sp>
        <p:nvSpPr>
          <p:cNvPr id="10" name="TextBox 9"/>
          <p:cNvSpPr txBox="1"/>
          <p:nvPr/>
        </p:nvSpPr>
        <p:spPr>
          <a:xfrm>
            <a:off x="9755558" y="2703424"/>
            <a:ext cx="3881191" cy="566950"/>
          </a:xfrm>
          <a:prstGeom prst="rect">
            <a:avLst/>
          </a:prstGeom>
          <a:noFill/>
        </p:spPr>
        <p:txBody>
          <a:bodyPr wrap="none" rtlCol="0">
            <a:spAutoFit/>
          </a:bodyPr>
          <a:lstStyle/>
          <a:p>
            <a:r>
              <a:rPr lang="en-US" sz="3084"/>
              <a:t>Search: 123 Main St.</a:t>
            </a:r>
          </a:p>
        </p:txBody>
      </p:sp>
    </p:spTree>
    <p:extLst>
      <p:ext uri="{BB962C8B-B14F-4D97-AF65-F5344CB8AC3E}">
        <p14:creationId xmlns:p14="http://schemas.microsoft.com/office/powerpoint/2010/main" val="1863676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B58232-0947-C24A-8493-F6D5A672E8B5}"/>
              </a:ext>
            </a:extLst>
          </p:cNvPr>
          <p:cNvSpPr>
            <a:spLocks noGrp="1"/>
          </p:cNvSpPr>
          <p:nvPr>
            <p:ph type="sldNum" sz="quarter" idx="12"/>
          </p:nvPr>
        </p:nvSpPr>
        <p:spPr/>
        <p:txBody>
          <a:bodyPr/>
          <a:lstStyle/>
          <a:p>
            <a:fld id="{00000000-1234-1234-1234-123412341234}" type="slidenum">
              <a:rPr lang="en" smtClean="0"/>
              <a:pPr/>
              <a:t>21</a:t>
            </a:fld>
            <a:endParaRPr lang="en"/>
          </a:p>
        </p:txBody>
      </p:sp>
      <p:sp>
        <p:nvSpPr>
          <p:cNvPr id="6" name="Trapezoid 5">
            <a:extLst>
              <a:ext uri="{FF2B5EF4-FFF2-40B4-BE49-F238E27FC236}">
                <a16:creationId xmlns:a16="http://schemas.microsoft.com/office/drawing/2014/main" id="{405AB2F5-6C47-3247-B40C-9685F1412E26}"/>
              </a:ext>
            </a:extLst>
          </p:cNvPr>
          <p:cNvSpPr/>
          <p:nvPr/>
        </p:nvSpPr>
        <p:spPr>
          <a:xfrm>
            <a:off x="4986459" y="6973164"/>
            <a:ext cx="7613650" cy="1401308"/>
          </a:xfrm>
          <a:prstGeom prst="trapezoid">
            <a:avLst>
              <a:gd name="adj" fmla="val 62025"/>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solidFill>
                  <a:schemeClr val="bg1"/>
                </a:solidFill>
              </a:rPr>
              <a:t>Data</a:t>
            </a:r>
            <a:endParaRPr lang="en-US" sz="4400" dirty="0">
              <a:solidFill>
                <a:schemeClr val="bg1"/>
              </a:solidFill>
            </a:endParaRPr>
          </a:p>
        </p:txBody>
      </p:sp>
      <p:sp>
        <p:nvSpPr>
          <p:cNvPr id="7" name="Trapezoid 6">
            <a:extLst>
              <a:ext uri="{FF2B5EF4-FFF2-40B4-BE49-F238E27FC236}">
                <a16:creationId xmlns:a16="http://schemas.microsoft.com/office/drawing/2014/main" id="{35A4D70A-AA71-474C-8BBD-6AA5F6B8823C}"/>
              </a:ext>
            </a:extLst>
          </p:cNvPr>
          <p:cNvSpPr/>
          <p:nvPr/>
        </p:nvSpPr>
        <p:spPr>
          <a:xfrm>
            <a:off x="5856946" y="5571856"/>
            <a:ext cx="5878366" cy="1401308"/>
          </a:xfrm>
          <a:prstGeom prst="trapezoid">
            <a:avLst>
              <a:gd name="adj" fmla="val 61688"/>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400" b="1" dirty="0">
                <a:solidFill>
                  <a:schemeClr val="tx1"/>
                </a:solidFill>
              </a:rPr>
              <a:t>Information</a:t>
            </a:r>
            <a:endParaRPr lang="en-US" sz="4400" dirty="0">
              <a:solidFill>
                <a:schemeClr val="bg1"/>
              </a:solidFill>
            </a:endParaRPr>
          </a:p>
        </p:txBody>
      </p:sp>
      <p:sp>
        <p:nvSpPr>
          <p:cNvPr id="9" name="Triangle 8">
            <a:extLst>
              <a:ext uri="{FF2B5EF4-FFF2-40B4-BE49-F238E27FC236}">
                <a16:creationId xmlns:a16="http://schemas.microsoft.com/office/drawing/2014/main" id="{DA3EDE4C-B1EE-A643-A50C-E374321FAE3E}"/>
              </a:ext>
            </a:extLst>
          </p:cNvPr>
          <p:cNvSpPr/>
          <p:nvPr/>
        </p:nvSpPr>
        <p:spPr>
          <a:xfrm>
            <a:off x="6706382" y="2321390"/>
            <a:ext cx="4167553" cy="3265455"/>
          </a:xfrm>
          <a:prstGeom prst="triangle">
            <a:avLst>
              <a:gd name="adj" fmla="val 4873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3200" dirty="0">
              <a:solidFill>
                <a:schemeClr val="bg1"/>
              </a:solidFill>
            </a:endParaRPr>
          </a:p>
        </p:txBody>
      </p:sp>
      <p:sp>
        <p:nvSpPr>
          <p:cNvPr id="10" name="Title 1">
            <a:extLst>
              <a:ext uri="{FF2B5EF4-FFF2-40B4-BE49-F238E27FC236}">
                <a16:creationId xmlns:a16="http://schemas.microsoft.com/office/drawing/2014/main" id="{B2EDE477-64BC-0743-B57C-A5349162AF2E}"/>
              </a:ext>
            </a:extLst>
          </p:cNvPr>
          <p:cNvSpPr txBox="1">
            <a:spLocks/>
          </p:cNvSpPr>
          <p:nvPr/>
        </p:nvSpPr>
        <p:spPr>
          <a:xfrm>
            <a:off x="5199708" y="728736"/>
            <a:ext cx="7180897" cy="741512"/>
          </a:xfrm>
          <a:prstGeom prst="rect">
            <a:avLst/>
          </a:prstGeom>
        </p:spPr>
        <p:txBody>
          <a:bodyPr/>
          <a:lstStyle>
            <a:lvl1pPr algn="l" defTabSz="1165860" rtl="0" eaLnBrk="1" latinLnBrk="0" hangingPunct="1">
              <a:lnSpc>
                <a:spcPct val="90000"/>
              </a:lnSpc>
              <a:spcBef>
                <a:spcPct val="0"/>
              </a:spcBef>
              <a:buNone/>
              <a:defRPr sz="3825" b="1" kern="1200">
                <a:solidFill>
                  <a:srgbClr val="55565A"/>
                </a:solidFill>
                <a:latin typeface="+mj-lt"/>
                <a:ea typeface="+mj-ea"/>
                <a:cs typeface="+mj-cs"/>
              </a:defRPr>
            </a:lvl1pPr>
          </a:lstStyle>
          <a:p>
            <a:pPr algn="ctr"/>
            <a:r>
              <a:rPr lang="en-US" sz="4400" dirty="0"/>
              <a:t>The Knowledge Triangle</a:t>
            </a:r>
          </a:p>
        </p:txBody>
      </p:sp>
      <p:sp>
        <p:nvSpPr>
          <p:cNvPr id="11" name="TextBox 10">
            <a:extLst>
              <a:ext uri="{FF2B5EF4-FFF2-40B4-BE49-F238E27FC236}">
                <a16:creationId xmlns:a16="http://schemas.microsoft.com/office/drawing/2014/main" id="{72ABD51B-7AF4-0E4E-94F3-0194AB913FE3}"/>
              </a:ext>
            </a:extLst>
          </p:cNvPr>
          <p:cNvSpPr txBox="1"/>
          <p:nvPr/>
        </p:nvSpPr>
        <p:spPr>
          <a:xfrm>
            <a:off x="7192605" y="4675472"/>
            <a:ext cx="3195105" cy="1446550"/>
          </a:xfrm>
          <a:prstGeom prst="rect">
            <a:avLst/>
          </a:prstGeom>
          <a:noFill/>
        </p:spPr>
        <p:txBody>
          <a:bodyPr wrap="none" rtlCol="0">
            <a:spAutoFit/>
          </a:bodyPr>
          <a:lstStyle/>
          <a:p>
            <a:pPr algn="ctr"/>
            <a:r>
              <a:rPr lang="en-US" sz="4400" b="1" dirty="0">
                <a:solidFill>
                  <a:schemeClr val="bg1"/>
                </a:solidFill>
              </a:rPr>
              <a:t>Knowledge</a:t>
            </a:r>
            <a:endParaRPr lang="en-US" sz="4400" dirty="0">
              <a:solidFill>
                <a:schemeClr val="bg1"/>
              </a:solidFill>
            </a:endParaRPr>
          </a:p>
          <a:p>
            <a:pPr algn="ctr"/>
            <a:endParaRPr lang="en-US" sz="4400" dirty="0"/>
          </a:p>
        </p:txBody>
      </p:sp>
      <p:sp>
        <p:nvSpPr>
          <p:cNvPr id="12" name="TextBox 11">
            <a:extLst>
              <a:ext uri="{FF2B5EF4-FFF2-40B4-BE49-F238E27FC236}">
                <a16:creationId xmlns:a16="http://schemas.microsoft.com/office/drawing/2014/main" id="{993C080A-3BB1-2B4F-9815-19D23456375D}"/>
              </a:ext>
            </a:extLst>
          </p:cNvPr>
          <p:cNvSpPr txBox="1"/>
          <p:nvPr/>
        </p:nvSpPr>
        <p:spPr>
          <a:xfrm>
            <a:off x="5383177" y="1572902"/>
            <a:ext cx="6997428" cy="464614"/>
          </a:xfrm>
          <a:prstGeom prst="rect">
            <a:avLst/>
          </a:prstGeom>
          <a:noFill/>
        </p:spPr>
        <p:txBody>
          <a:bodyPr wrap="none" rtlCol="0">
            <a:spAutoFit/>
          </a:bodyPr>
          <a:lstStyle/>
          <a:p>
            <a:r>
              <a:rPr lang="en-US" dirty="0"/>
              <a:t>How of graphs capture organizational knowledge.</a:t>
            </a:r>
          </a:p>
        </p:txBody>
      </p:sp>
    </p:spTree>
    <p:extLst>
      <p:ext uri="{BB962C8B-B14F-4D97-AF65-F5344CB8AC3E}">
        <p14:creationId xmlns:p14="http://schemas.microsoft.com/office/powerpoint/2010/main" val="265163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7EFDAF-9461-3749-B9C7-EB4702E0721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a:stretch/>
        </p:blipFill>
        <p:spPr>
          <a:xfrm>
            <a:off x="1020100" y="2918568"/>
            <a:ext cx="3011411" cy="6258315"/>
          </a:xfrm>
          <a:prstGeom prst="rect">
            <a:avLst/>
          </a:prstGeom>
        </p:spPr>
      </p:pic>
      <p:sp>
        <p:nvSpPr>
          <p:cNvPr id="6" name="Rectangle 5"/>
          <p:cNvSpPr/>
          <p:nvPr/>
        </p:nvSpPr>
        <p:spPr>
          <a:xfrm>
            <a:off x="2525806" y="2677581"/>
            <a:ext cx="1903419" cy="2122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 name="Cloud Callout 4">
            <a:extLst>
              <a:ext uri="{FF2B5EF4-FFF2-40B4-BE49-F238E27FC236}">
                <a16:creationId xmlns:a16="http://schemas.microsoft.com/office/drawing/2014/main" id="{DE9C583E-ACF3-E04C-B834-D3A993477163}"/>
              </a:ext>
            </a:extLst>
          </p:cNvPr>
          <p:cNvSpPr/>
          <p:nvPr/>
        </p:nvSpPr>
        <p:spPr>
          <a:xfrm>
            <a:off x="3071648" y="395321"/>
            <a:ext cx="8080821" cy="3343366"/>
          </a:xfrm>
          <a:prstGeom prst="cloudCallout">
            <a:avLst>
              <a:gd name="adj1" fmla="val -55140"/>
              <a:gd name="adj2" fmla="val 51267"/>
            </a:avLst>
          </a:prstGeom>
          <a:solidFill>
            <a:srgbClr val="C3E3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a:r>
              <a:rPr lang="en-US" sz="5280" b="1" dirty="0">
                <a:solidFill>
                  <a:schemeClr val="tx1"/>
                </a:solidFill>
              </a:rPr>
              <a:t>How do we store knowledge?</a:t>
            </a:r>
          </a:p>
        </p:txBody>
      </p:sp>
      <p:sp>
        <p:nvSpPr>
          <p:cNvPr id="2" name="Slide Number Placeholder 1">
            <a:extLst>
              <a:ext uri="{FF2B5EF4-FFF2-40B4-BE49-F238E27FC236}">
                <a16:creationId xmlns:a16="http://schemas.microsoft.com/office/drawing/2014/main" id="{0BBD8752-451E-514E-B4AE-AB12927125FB}"/>
              </a:ext>
            </a:extLst>
          </p:cNvPr>
          <p:cNvSpPr>
            <a:spLocks noGrp="1"/>
          </p:cNvSpPr>
          <p:nvPr>
            <p:ph type="sldNum" sz="quarter" idx="12"/>
          </p:nvPr>
        </p:nvSpPr>
        <p:spPr/>
        <p:txBody>
          <a:bodyPr/>
          <a:lstStyle/>
          <a:p>
            <a:fld id="{89680184-36F0-7340-B2B6-917CC4ADF00C}" type="slidenum">
              <a:rPr lang="en-US" smtClean="0"/>
              <a:t>22</a:t>
            </a:fld>
            <a:endParaRPr lang="en-US"/>
          </a:p>
        </p:txBody>
      </p:sp>
      <p:sp>
        <p:nvSpPr>
          <p:cNvPr id="3" name="Content Placeholder 2"/>
          <p:cNvSpPr>
            <a:spLocks noGrp="1"/>
          </p:cNvSpPr>
          <p:nvPr>
            <p:ph type="body" sz="quarter" idx="13"/>
          </p:nvPr>
        </p:nvSpPr>
        <p:spPr>
          <a:xfrm>
            <a:off x="4031511" y="3979674"/>
            <a:ext cx="10627895" cy="4846320"/>
          </a:xfrm>
        </p:spPr>
        <p:txBody>
          <a:bodyPr>
            <a:normAutofit/>
          </a:bodyPr>
          <a:lstStyle/>
          <a:p>
            <a:pPr marL="471488" indent="-471488" algn="l">
              <a:buSzPct val="100000"/>
            </a:pPr>
            <a:r>
              <a:rPr lang="en-US" sz="4000" dirty="0">
                <a:solidFill>
                  <a:schemeClr val="tx1"/>
                </a:solidFill>
              </a:rPr>
              <a:t>What exactly is “knowledge”?</a:t>
            </a:r>
          </a:p>
          <a:p>
            <a:pPr marL="471488" indent="-471488" algn="l">
              <a:buSzPct val="100000"/>
            </a:pPr>
            <a:r>
              <a:rPr lang="en-US" sz="4000" dirty="0">
                <a:solidFill>
                  <a:schemeClr val="tx1"/>
                </a:solidFill>
              </a:rPr>
              <a:t>How is knowledge different from raw data and information?</a:t>
            </a:r>
          </a:p>
          <a:p>
            <a:pPr marL="471488" indent="-471488" algn="l">
              <a:buSzPct val="100000"/>
            </a:pPr>
            <a:r>
              <a:rPr lang="en-US" sz="4000" dirty="0">
                <a:solidFill>
                  <a:schemeClr val="tx1"/>
                </a:solidFill>
              </a:rPr>
              <a:t>What is knowledge engineering?</a:t>
            </a:r>
          </a:p>
          <a:p>
            <a:pPr marL="471488" indent="-471488" algn="l">
              <a:buSzPct val="100000"/>
            </a:pPr>
            <a:r>
              <a:rPr lang="en-US" sz="4000" dirty="0">
                <a:solidFill>
                  <a:schemeClr val="tx1"/>
                </a:solidFill>
              </a:rPr>
              <a:t>What is knowledge architecture?</a:t>
            </a:r>
          </a:p>
          <a:p>
            <a:pPr marL="471488" indent="-471488" algn="l">
              <a:buSzPct val="100000"/>
            </a:pPr>
            <a:r>
              <a:rPr lang="en-US" sz="4000" dirty="0">
                <a:solidFill>
                  <a:schemeClr val="tx1"/>
                </a:solidFill>
              </a:rPr>
              <a:t>How does this relate to AI and data science?</a:t>
            </a:r>
          </a:p>
        </p:txBody>
      </p:sp>
    </p:spTree>
    <p:extLst>
      <p:ext uri="{BB962C8B-B14F-4D97-AF65-F5344CB8AC3E}">
        <p14:creationId xmlns:p14="http://schemas.microsoft.com/office/powerpoint/2010/main" val="3199885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88711" y="0"/>
            <a:ext cx="15704178" cy="10058400"/>
          </a:xfrm>
          <a:prstGeom prst="rect">
            <a:avLst/>
          </a:prstGeom>
        </p:spPr>
      </p:pic>
      <p:sp>
        <p:nvSpPr>
          <p:cNvPr id="5" name="Rectangle 4"/>
          <p:cNvSpPr/>
          <p:nvPr/>
        </p:nvSpPr>
        <p:spPr>
          <a:xfrm>
            <a:off x="10128984" y="6564430"/>
            <a:ext cx="5488004" cy="34939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3" name="Slide Number Placeholder 2">
            <a:extLst>
              <a:ext uri="{FF2B5EF4-FFF2-40B4-BE49-F238E27FC236}">
                <a16:creationId xmlns:a16="http://schemas.microsoft.com/office/drawing/2014/main" id="{6FA22843-9049-8544-9AAA-21BA3A0A1A8C}"/>
              </a:ext>
            </a:extLst>
          </p:cNvPr>
          <p:cNvSpPr>
            <a:spLocks noGrp="1"/>
          </p:cNvSpPr>
          <p:nvPr>
            <p:ph type="sldNum" sz="quarter" idx="12"/>
          </p:nvPr>
        </p:nvSpPr>
        <p:spPr/>
        <p:txBody>
          <a:bodyPr/>
          <a:lstStyle/>
          <a:p>
            <a:fld id="{89680184-36F0-7340-B2B6-917CC4ADF00C}" type="slidenum">
              <a:rPr lang="en-US" smtClean="0"/>
              <a:t>23</a:t>
            </a:fld>
            <a:endParaRPr lang="en-US"/>
          </a:p>
        </p:txBody>
      </p:sp>
    </p:spTree>
    <p:extLst>
      <p:ext uri="{BB962C8B-B14F-4D97-AF65-F5344CB8AC3E}">
        <p14:creationId xmlns:p14="http://schemas.microsoft.com/office/powerpoint/2010/main" val="2323671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18" y="0"/>
            <a:ext cx="16596361" cy="1321803"/>
          </a:xfrm>
        </p:spPr>
        <p:txBody>
          <a:bodyPr/>
          <a:lstStyle/>
          <a:p>
            <a:r>
              <a:rPr lang="en-US" sz="4000" dirty="0"/>
              <a:t>The Knowledge Triangle</a:t>
            </a:r>
          </a:p>
        </p:txBody>
      </p:sp>
      <p:sp>
        <p:nvSpPr>
          <p:cNvPr id="3" name="Slide Number Placeholder 2"/>
          <p:cNvSpPr>
            <a:spLocks noGrp="1"/>
          </p:cNvSpPr>
          <p:nvPr>
            <p:ph type="sldNum" sz="quarter" idx="12"/>
          </p:nvPr>
        </p:nvSpPr>
        <p:spPr/>
        <p:txBody>
          <a:bodyPr/>
          <a:lstStyle/>
          <a:p>
            <a:fld id="{3310D8EA-3107-4873-B9AB-DD7D3E79053A}" type="slidenum">
              <a:rPr lang="en-US" smtClean="0"/>
              <a:t>24</a:t>
            </a:fld>
            <a:endParaRPr lang="en-US"/>
          </a:p>
        </p:txBody>
      </p:sp>
      <p:sp>
        <p:nvSpPr>
          <p:cNvPr id="9" name="TextBox 8"/>
          <p:cNvSpPr txBox="1"/>
          <p:nvPr/>
        </p:nvSpPr>
        <p:spPr>
          <a:xfrm>
            <a:off x="940976" y="2355646"/>
            <a:ext cx="7174758" cy="6124754"/>
          </a:xfrm>
          <a:prstGeom prst="rect">
            <a:avLst/>
          </a:prstGeom>
          <a:noFill/>
        </p:spPr>
        <p:txBody>
          <a:bodyPr wrap="square" rtlCol="0">
            <a:spAutoFit/>
          </a:bodyPr>
          <a:lstStyle/>
          <a:p>
            <a:pPr marL="457200" indent="-457200">
              <a:buFont typeface="Arial" charset="0"/>
              <a:buChar char="•"/>
            </a:pPr>
            <a:r>
              <a:rPr lang="en-US" sz="2800" dirty="0"/>
              <a:t>Also known as the “DIKW” pyramid</a:t>
            </a:r>
          </a:p>
          <a:p>
            <a:pPr marL="457200" indent="-457200">
              <a:buFont typeface="Arial" charset="0"/>
              <a:buChar char="•"/>
            </a:pPr>
            <a:r>
              <a:rPr lang="en-US" sz="2800" dirty="0"/>
              <a:t>Diagram for representing the relationships between data, information, knowledge, and wisdom</a:t>
            </a:r>
          </a:p>
          <a:p>
            <a:pPr marL="457200" indent="-457200">
              <a:buFont typeface="Arial" charset="0"/>
              <a:buChar char="•"/>
            </a:pPr>
            <a:r>
              <a:rPr lang="en-US" sz="2800" dirty="0"/>
              <a:t>Too often we focus on “Big Data” and not enough on connected knowledge and </a:t>
            </a:r>
            <a:r>
              <a:rPr lang="en-US" sz="2800" b="1" dirty="0"/>
              <a:t>transferrable</a:t>
            </a:r>
            <a:r>
              <a:rPr lang="en-US" sz="2800" dirty="0"/>
              <a:t> knowledge</a:t>
            </a:r>
          </a:p>
          <a:p>
            <a:pPr marL="457200" indent="-457200">
              <a:buFont typeface="Arial" charset="0"/>
              <a:buChar char="•"/>
            </a:pPr>
            <a:r>
              <a:rPr lang="en-US" sz="2800" dirty="0"/>
              <a:t>Graphs are connected information concepts</a:t>
            </a:r>
          </a:p>
          <a:p>
            <a:pPr marL="457200" indent="-457200">
              <a:buFont typeface="Arial" charset="0"/>
              <a:buChar char="•"/>
            </a:pPr>
            <a:r>
              <a:rPr lang="en-US" sz="2800" dirty="0"/>
              <a:t>Wisdom is reusable across multiple context</a:t>
            </a:r>
          </a:p>
          <a:p>
            <a:pPr marL="457200" indent="-457200">
              <a:buFont typeface="Arial" charset="0"/>
              <a:buChar char="•"/>
            </a:pPr>
            <a:r>
              <a:rPr lang="en-US" sz="2800" dirty="0"/>
              <a:t>Can we capture knowledge in a form that can be reused across multiple domains?</a:t>
            </a:r>
          </a:p>
          <a:p>
            <a:endParaRPr lang="en-US" sz="2800" dirty="0"/>
          </a:p>
        </p:txBody>
      </p:sp>
      <p:sp>
        <p:nvSpPr>
          <p:cNvPr id="11" name="Trapezoid 10"/>
          <p:cNvSpPr/>
          <p:nvPr/>
        </p:nvSpPr>
        <p:spPr>
          <a:xfrm>
            <a:off x="8855075" y="6603887"/>
            <a:ext cx="7613650" cy="1401308"/>
          </a:xfrm>
          <a:prstGeom prst="trapezoid">
            <a:avLst>
              <a:gd name="adj" fmla="val 62025"/>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Data</a:t>
            </a:r>
            <a:r>
              <a:rPr lang="en-US" dirty="0"/>
              <a:t> - Binary, Codes, Data Lakes</a:t>
            </a:r>
          </a:p>
        </p:txBody>
      </p:sp>
      <p:sp>
        <p:nvSpPr>
          <p:cNvPr id="12" name="Trapezoid 11"/>
          <p:cNvSpPr/>
          <p:nvPr/>
        </p:nvSpPr>
        <p:spPr>
          <a:xfrm>
            <a:off x="9725562" y="5202579"/>
            <a:ext cx="5878366" cy="1401308"/>
          </a:xfrm>
          <a:prstGeom prst="trapezoid">
            <a:avLst>
              <a:gd name="adj" fmla="val 61688"/>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Information - </a:t>
            </a:r>
            <a:r>
              <a:rPr lang="en-US" dirty="0">
                <a:solidFill>
                  <a:schemeClr val="bg1"/>
                </a:solidFill>
              </a:rPr>
              <a:t>Concepts</a:t>
            </a:r>
          </a:p>
        </p:txBody>
      </p:sp>
      <p:sp>
        <p:nvSpPr>
          <p:cNvPr id="16" name="Trapezoid 15"/>
          <p:cNvSpPr/>
          <p:nvPr/>
        </p:nvSpPr>
        <p:spPr>
          <a:xfrm>
            <a:off x="10585552" y="3802274"/>
            <a:ext cx="4146448" cy="1401308"/>
          </a:xfrm>
          <a:prstGeom prst="trapezoid">
            <a:avLst>
              <a:gd name="adj" fmla="val 638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Knowledge</a:t>
            </a:r>
            <a:r>
              <a:rPr lang="en-US" dirty="0">
                <a:solidFill>
                  <a:schemeClr val="tx1"/>
                </a:solidFill>
              </a:rPr>
              <a:t> Patterns Relationships</a:t>
            </a:r>
          </a:p>
        </p:txBody>
      </p:sp>
      <p:sp>
        <p:nvSpPr>
          <p:cNvPr id="17" name="Triangle 16"/>
          <p:cNvSpPr/>
          <p:nvPr/>
        </p:nvSpPr>
        <p:spPr>
          <a:xfrm>
            <a:off x="11472384" y="1970508"/>
            <a:ext cx="2372784" cy="18298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2000" b="1" dirty="0"/>
              <a:t>Wisdom  &amp; </a:t>
            </a:r>
            <a:r>
              <a:rPr lang="en-US" dirty="0"/>
              <a:t>AI</a:t>
            </a:r>
          </a:p>
        </p:txBody>
      </p:sp>
    </p:spTree>
    <p:extLst>
      <p:ext uri="{BB962C8B-B14F-4D97-AF65-F5344CB8AC3E}">
        <p14:creationId xmlns:p14="http://schemas.microsoft.com/office/powerpoint/2010/main" val="1922440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24165-BE25-8148-8772-FB6E554AC68A}"/>
              </a:ext>
            </a:extLst>
          </p:cNvPr>
          <p:cNvSpPr>
            <a:spLocks noGrp="1"/>
          </p:cNvSpPr>
          <p:nvPr>
            <p:ph type="title"/>
          </p:nvPr>
        </p:nvSpPr>
        <p:spPr/>
        <p:txBody>
          <a:bodyPr>
            <a:normAutofit/>
          </a:bodyPr>
          <a:lstStyle/>
          <a:p>
            <a:r>
              <a:rPr lang="en-US" sz="4000" dirty="0"/>
              <a:t>Data Lakes Today</a:t>
            </a:r>
          </a:p>
        </p:txBody>
      </p:sp>
      <p:sp>
        <p:nvSpPr>
          <p:cNvPr id="4" name="Slide Number Placeholder 3">
            <a:extLst>
              <a:ext uri="{FF2B5EF4-FFF2-40B4-BE49-F238E27FC236}">
                <a16:creationId xmlns:a16="http://schemas.microsoft.com/office/drawing/2014/main" id="{D18BBA95-3776-624B-9507-957AAECED4C4}"/>
              </a:ext>
            </a:extLst>
          </p:cNvPr>
          <p:cNvSpPr>
            <a:spLocks noGrp="1"/>
          </p:cNvSpPr>
          <p:nvPr>
            <p:ph type="sldNum" sz="quarter" idx="12"/>
          </p:nvPr>
        </p:nvSpPr>
        <p:spPr/>
        <p:txBody>
          <a:bodyPr/>
          <a:lstStyle/>
          <a:p>
            <a:pPr defTabSz="1341150"/>
            <a:fld id="{89680184-36F0-7340-B2B6-917CC4ADF00C}" type="slidenum">
              <a:rPr lang="en-US">
                <a:solidFill>
                  <a:prstClr val="black">
                    <a:tint val="75000"/>
                  </a:prstClr>
                </a:solidFill>
                <a:latin typeface="Calibri" panose="020F0502020204030204"/>
              </a:rPr>
              <a:pPr defTabSz="1341150"/>
              <a:t>25</a:t>
            </a:fld>
            <a:endParaRPr lang="en-US" dirty="0">
              <a:solidFill>
                <a:prstClr val="black">
                  <a:tint val="75000"/>
                </a:prstClr>
              </a:solidFill>
              <a:latin typeface="Calibri" panose="020F0502020204030204"/>
            </a:endParaRPr>
          </a:p>
        </p:txBody>
      </p:sp>
      <p:sp>
        <p:nvSpPr>
          <p:cNvPr id="3" name="Content Placeholder 2">
            <a:extLst>
              <a:ext uri="{FF2B5EF4-FFF2-40B4-BE49-F238E27FC236}">
                <a16:creationId xmlns:a16="http://schemas.microsoft.com/office/drawing/2014/main" id="{F1C21AF6-49C3-6D4B-A903-80BB5ECABEA8}"/>
              </a:ext>
            </a:extLst>
          </p:cNvPr>
          <p:cNvSpPr>
            <a:spLocks noGrp="1"/>
          </p:cNvSpPr>
          <p:nvPr>
            <p:ph idx="4294967295"/>
          </p:nvPr>
        </p:nvSpPr>
        <p:spPr>
          <a:xfrm>
            <a:off x="4433276" y="8705925"/>
            <a:ext cx="8305800" cy="808037"/>
          </a:xfrm>
        </p:spPr>
        <p:txBody>
          <a:bodyPr>
            <a:normAutofit fontScale="85000" lnSpcReduction="20000"/>
          </a:bodyPr>
          <a:lstStyle/>
          <a:p>
            <a:r>
              <a:rPr lang="en-US" dirty="0"/>
              <a:t>Very little reuse of code to “understand” and link data</a:t>
            </a:r>
          </a:p>
          <a:p>
            <a:r>
              <a:rPr lang="en-US" dirty="0"/>
              <a:t>Few people using rules engines and ML to link data</a:t>
            </a:r>
          </a:p>
        </p:txBody>
      </p:sp>
      <p:grpSp>
        <p:nvGrpSpPr>
          <p:cNvPr id="34" name="Group 33">
            <a:extLst>
              <a:ext uri="{FF2B5EF4-FFF2-40B4-BE49-F238E27FC236}">
                <a16:creationId xmlns:a16="http://schemas.microsoft.com/office/drawing/2014/main" id="{7671BEF4-CC99-2148-AC5D-084814BA2F83}"/>
              </a:ext>
            </a:extLst>
          </p:cNvPr>
          <p:cNvGrpSpPr/>
          <p:nvPr/>
        </p:nvGrpSpPr>
        <p:grpSpPr>
          <a:xfrm>
            <a:off x="4005672" y="6284369"/>
            <a:ext cx="8912309" cy="1960309"/>
            <a:chOff x="3248296" y="3373711"/>
            <a:chExt cx="4458790" cy="2072640"/>
          </a:xfrm>
          <a:solidFill>
            <a:srgbClr val="0070C0"/>
          </a:solidFill>
        </p:grpSpPr>
        <p:sp>
          <p:nvSpPr>
            <p:cNvPr id="10" name="Can 9">
              <a:extLst>
                <a:ext uri="{FF2B5EF4-FFF2-40B4-BE49-F238E27FC236}">
                  <a16:creationId xmlns:a16="http://schemas.microsoft.com/office/drawing/2014/main" id="{5F1FAAAA-45A5-8F4E-A100-E24A7BA05C3B}"/>
                </a:ext>
              </a:extLst>
            </p:cNvPr>
            <p:cNvSpPr/>
            <p:nvPr/>
          </p:nvSpPr>
          <p:spPr>
            <a:xfrm>
              <a:off x="3248296" y="3373711"/>
              <a:ext cx="4458789" cy="2072640"/>
            </a:xfrm>
            <a:prstGeom prst="can">
              <a:avLst>
                <a:gd name="adj" fmla="val 1827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7" name="Freeform 6">
              <a:extLst>
                <a:ext uri="{FF2B5EF4-FFF2-40B4-BE49-F238E27FC236}">
                  <a16:creationId xmlns:a16="http://schemas.microsoft.com/office/drawing/2014/main" id="{F1EC3FED-BFE3-6C44-A8CB-CDF57E7A34C7}"/>
                </a:ext>
              </a:extLst>
            </p:cNvPr>
            <p:cNvSpPr/>
            <p:nvPr/>
          </p:nvSpPr>
          <p:spPr>
            <a:xfrm>
              <a:off x="3248297" y="3861389"/>
              <a:ext cx="4458789" cy="319531"/>
            </a:xfrm>
            <a:custGeom>
              <a:avLst/>
              <a:gdLst>
                <a:gd name="connsiteX0" fmla="*/ 0 w 3717890"/>
                <a:gd name="connsiteY0" fmla="*/ 350729 h 412506"/>
                <a:gd name="connsiteX1" fmla="*/ 301450 w 3717890"/>
                <a:gd name="connsiteY1" fmla="*/ 99520 h 412506"/>
                <a:gd name="connsiteX2" fmla="*/ 512466 w 3717890"/>
                <a:gd name="connsiteY2" fmla="*/ 9085 h 412506"/>
                <a:gd name="connsiteX3" fmla="*/ 823965 w 3717890"/>
                <a:gd name="connsiteY3" fmla="*/ 159810 h 412506"/>
                <a:gd name="connsiteX4" fmla="*/ 1004835 w 3717890"/>
                <a:gd name="connsiteY4" fmla="*/ 370825 h 412506"/>
                <a:gd name="connsiteX5" fmla="*/ 1316334 w 3717890"/>
                <a:gd name="connsiteY5" fmla="*/ 400970 h 412506"/>
                <a:gd name="connsiteX6" fmla="*/ 1547446 w 3717890"/>
                <a:gd name="connsiteY6" fmla="*/ 230148 h 412506"/>
                <a:gd name="connsiteX7" fmla="*/ 1818751 w 3717890"/>
                <a:gd name="connsiteY7" fmla="*/ 19133 h 412506"/>
                <a:gd name="connsiteX8" fmla="*/ 2009670 w 3717890"/>
                <a:gd name="connsiteY8" fmla="*/ 29181 h 412506"/>
                <a:gd name="connsiteX9" fmla="*/ 2200589 w 3717890"/>
                <a:gd name="connsiteY9" fmla="*/ 189955 h 412506"/>
                <a:gd name="connsiteX10" fmla="*/ 2381459 w 3717890"/>
                <a:gd name="connsiteY10" fmla="*/ 370825 h 412506"/>
                <a:gd name="connsiteX11" fmla="*/ 2642716 w 3717890"/>
                <a:gd name="connsiteY11" fmla="*/ 400970 h 412506"/>
                <a:gd name="connsiteX12" fmla="*/ 2863780 w 3717890"/>
                <a:gd name="connsiteY12" fmla="*/ 230148 h 412506"/>
                <a:gd name="connsiteX13" fmla="*/ 3034602 w 3717890"/>
                <a:gd name="connsiteY13" fmla="*/ 69375 h 412506"/>
                <a:gd name="connsiteX14" fmla="*/ 3295859 w 3717890"/>
                <a:gd name="connsiteY14" fmla="*/ 29181 h 412506"/>
                <a:gd name="connsiteX15" fmla="*/ 3557116 w 3717890"/>
                <a:gd name="connsiteY15" fmla="*/ 179907 h 412506"/>
                <a:gd name="connsiteX16" fmla="*/ 3717890 w 3717890"/>
                <a:gd name="connsiteY16" fmla="*/ 390922 h 412506"/>
                <a:gd name="connsiteX0" fmla="*/ 0 w 3717890"/>
                <a:gd name="connsiteY0" fmla="*/ 350729 h 413492"/>
                <a:gd name="connsiteX1" fmla="*/ 301450 w 3717890"/>
                <a:gd name="connsiteY1" fmla="*/ 99520 h 413492"/>
                <a:gd name="connsiteX2" fmla="*/ 512466 w 3717890"/>
                <a:gd name="connsiteY2" fmla="*/ 9085 h 413492"/>
                <a:gd name="connsiteX3" fmla="*/ 801740 w 3717890"/>
                <a:gd name="connsiteY3" fmla="*/ 134410 h 413492"/>
                <a:gd name="connsiteX4" fmla="*/ 1004835 w 3717890"/>
                <a:gd name="connsiteY4" fmla="*/ 370825 h 413492"/>
                <a:gd name="connsiteX5" fmla="*/ 1316334 w 3717890"/>
                <a:gd name="connsiteY5" fmla="*/ 400970 h 413492"/>
                <a:gd name="connsiteX6" fmla="*/ 1547446 w 3717890"/>
                <a:gd name="connsiteY6" fmla="*/ 230148 h 413492"/>
                <a:gd name="connsiteX7" fmla="*/ 1818751 w 3717890"/>
                <a:gd name="connsiteY7" fmla="*/ 19133 h 413492"/>
                <a:gd name="connsiteX8" fmla="*/ 2009670 w 3717890"/>
                <a:gd name="connsiteY8" fmla="*/ 29181 h 413492"/>
                <a:gd name="connsiteX9" fmla="*/ 2200589 w 3717890"/>
                <a:gd name="connsiteY9" fmla="*/ 189955 h 413492"/>
                <a:gd name="connsiteX10" fmla="*/ 2381459 w 3717890"/>
                <a:gd name="connsiteY10" fmla="*/ 370825 h 413492"/>
                <a:gd name="connsiteX11" fmla="*/ 2642716 w 3717890"/>
                <a:gd name="connsiteY11" fmla="*/ 400970 h 413492"/>
                <a:gd name="connsiteX12" fmla="*/ 2863780 w 3717890"/>
                <a:gd name="connsiteY12" fmla="*/ 230148 h 413492"/>
                <a:gd name="connsiteX13" fmla="*/ 3034602 w 3717890"/>
                <a:gd name="connsiteY13" fmla="*/ 69375 h 413492"/>
                <a:gd name="connsiteX14" fmla="*/ 3295859 w 3717890"/>
                <a:gd name="connsiteY14" fmla="*/ 29181 h 413492"/>
                <a:gd name="connsiteX15" fmla="*/ 3557116 w 3717890"/>
                <a:gd name="connsiteY15" fmla="*/ 179907 h 413492"/>
                <a:gd name="connsiteX16" fmla="*/ 3717890 w 3717890"/>
                <a:gd name="connsiteY16" fmla="*/ 390922 h 413492"/>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2214 h 408496"/>
                <a:gd name="connsiteX1" fmla="*/ 301450 w 3717890"/>
                <a:gd name="connsiteY1" fmla="*/ 91005 h 408496"/>
                <a:gd name="connsiteX2" fmla="*/ 512466 w 3717890"/>
                <a:gd name="connsiteY2" fmla="*/ 570 h 408496"/>
                <a:gd name="connsiteX3" fmla="*/ 801740 w 3717890"/>
                <a:gd name="connsiteY3" fmla="*/ 125895 h 408496"/>
                <a:gd name="connsiteX4" fmla="*/ 1004835 w 3717890"/>
                <a:gd name="connsiteY4" fmla="*/ 362310 h 408496"/>
                <a:gd name="connsiteX5" fmla="*/ 1316334 w 3717890"/>
                <a:gd name="connsiteY5" fmla="*/ 392455 h 408496"/>
                <a:gd name="connsiteX6" fmla="*/ 1534746 w 3717890"/>
                <a:gd name="connsiteY6" fmla="*/ 174008 h 408496"/>
                <a:gd name="connsiteX7" fmla="*/ 1777476 w 3717890"/>
                <a:gd name="connsiteY7" fmla="*/ 26493 h 408496"/>
                <a:gd name="connsiteX8" fmla="*/ 2009670 w 3717890"/>
                <a:gd name="connsiteY8" fmla="*/ 20666 h 408496"/>
                <a:gd name="connsiteX9" fmla="*/ 2200589 w 3717890"/>
                <a:gd name="connsiteY9" fmla="*/ 181440 h 408496"/>
                <a:gd name="connsiteX10" fmla="*/ 2381459 w 3717890"/>
                <a:gd name="connsiteY10" fmla="*/ 362310 h 408496"/>
                <a:gd name="connsiteX11" fmla="*/ 2642716 w 3717890"/>
                <a:gd name="connsiteY11" fmla="*/ 392455 h 408496"/>
                <a:gd name="connsiteX12" fmla="*/ 2863780 w 3717890"/>
                <a:gd name="connsiteY12" fmla="*/ 221633 h 408496"/>
                <a:gd name="connsiteX13" fmla="*/ 3034602 w 3717890"/>
                <a:gd name="connsiteY13" fmla="*/ 60860 h 408496"/>
                <a:gd name="connsiteX14" fmla="*/ 3295859 w 3717890"/>
                <a:gd name="connsiteY14" fmla="*/ 20666 h 408496"/>
                <a:gd name="connsiteX15" fmla="*/ 3557116 w 3717890"/>
                <a:gd name="connsiteY15" fmla="*/ 171392 h 408496"/>
                <a:gd name="connsiteX16" fmla="*/ 3717890 w 3717890"/>
                <a:gd name="connsiteY16" fmla="*/ 382407 h 408496"/>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49509 h 415791"/>
                <a:gd name="connsiteX1" fmla="*/ 301450 w 3717890"/>
                <a:gd name="connsiteY1" fmla="*/ 98300 h 415791"/>
                <a:gd name="connsiteX2" fmla="*/ 563266 w 3717890"/>
                <a:gd name="connsiteY2" fmla="*/ 14215 h 415791"/>
                <a:gd name="connsiteX3" fmla="*/ 801740 w 3717890"/>
                <a:gd name="connsiteY3" fmla="*/ 133190 h 415791"/>
                <a:gd name="connsiteX4" fmla="*/ 1004835 w 3717890"/>
                <a:gd name="connsiteY4" fmla="*/ 369605 h 415791"/>
                <a:gd name="connsiteX5" fmla="*/ 1316334 w 3717890"/>
                <a:gd name="connsiteY5" fmla="*/ 399750 h 415791"/>
                <a:gd name="connsiteX6" fmla="*/ 1534746 w 3717890"/>
                <a:gd name="connsiteY6" fmla="*/ 181303 h 415791"/>
                <a:gd name="connsiteX7" fmla="*/ 1790176 w 3717890"/>
                <a:gd name="connsiteY7" fmla="*/ 14738 h 415791"/>
                <a:gd name="connsiteX8" fmla="*/ 2009670 w 3717890"/>
                <a:gd name="connsiteY8" fmla="*/ 27961 h 415791"/>
                <a:gd name="connsiteX9" fmla="*/ 2200589 w 3717890"/>
                <a:gd name="connsiteY9" fmla="*/ 188735 h 415791"/>
                <a:gd name="connsiteX10" fmla="*/ 2381459 w 3717890"/>
                <a:gd name="connsiteY10" fmla="*/ 369605 h 415791"/>
                <a:gd name="connsiteX11" fmla="*/ 2642716 w 3717890"/>
                <a:gd name="connsiteY11" fmla="*/ 399750 h 415791"/>
                <a:gd name="connsiteX12" fmla="*/ 2863780 w 3717890"/>
                <a:gd name="connsiteY12" fmla="*/ 228928 h 415791"/>
                <a:gd name="connsiteX13" fmla="*/ 3034602 w 3717890"/>
                <a:gd name="connsiteY13" fmla="*/ 68155 h 415791"/>
                <a:gd name="connsiteX14" fmla="*/ 3295859 w 3717890"/>
                <a:gd name="connsiteY14" fmla="*/ 27961 h 415791"/>
                <a:gd name="connsiteX15" fmla="*/ 3557116 w 3717890"/>
                <a:gd name="connsiteY15" fmla="*/ 178687 h 415791"/>
                <a:gd name="connsiteX16" fmla="*/ 3717890 w 3717890"/>
                <a:gd name="connsiteY16" fmla="*/ 389702 h 415791"/>
                <a:gd name="connsiteX0" fmla="*/ 0 w 3717890"/>
                <a:gd name="connsiteY0" fmla="*/ 335938 h 402220"/>
                <a:gd name="connsiteX1" fmla="*/ 301450 w 3717890"/>
                <a:gd name="connsiteY1" fmla="*/ 84729 h 402220"/>
                <a:gd name="connsiteX2" fmla="*/ 563266 w 3717890"/>
                <a:gd name="connsiteY2" fmla="*/ 644 h 402220"/>
                <a:gd name="connsiteX3" fmla="*/ 801740 w 3717890"/>
                <a:gd name="connsiteY3" fmla="*/ 119619 h 402220"/>
                <a:gd name="connsiteX4" fmla="*/ 1004835 w 3717890"/>
                <a:gd name="connsiteY4" fmla="*/ 356034 h 402220"/>
                <a:gd name="connsiteX5" fmla="*/ 1316334 w 3717890"/>
                <a:gd name="connsiteY5" fmla="*/ 386179 h 402220"/>
                <a:gd name="connsiteX6" fmla="*/ 1534746 w 3717890"/>
                <a:gd name="connsiteY6" fmla="*/ 167732 h 402220"/>
                <a:gd name="connsiteX7" fmla="*/ 2009670 w 3717890"/>
                <a:gd name="connsiteY7" fmla="*/ 14390 h 402220"/>
                <a:gd name="connsiteX8" fmla="*/ 2200589 w 3717890"/>
                <a:gd name="connsiteY8" fmla="*/ 175164 h 402220"/>
                <a:gd name="connsiteX9" fmla="*/ 2381459 w 3717890"/>
                <a:gd name="connsiteY9" fmla="*/ 356034 h 402220"/>
                <a:gd name="connsiteX10" fmla="*/ 2642716 w 3717890"/>
                <a:gd name="connsiteY10" fmla="*/ 386179 h 402220"/>
                <a:gd name="connsiteX11" fmla="*/ 2863780 w 3717890"/>
                <a:gd name="connsiteY11" fmla="*/ 215357 h 402220"/>
                <a:gd name="connsiteX12" fmla="*/ 3034602 w 3717890"/>
                <a:gd name="connsiteY12" fmla="*/ 54584 h 402220"/>
                <a:gd name="connsiteX13" fmla="*/ 3295859 w 3717890"/>
                <a:gd name="connsiteY13" fmla="*/ 14390 h 402220"/>
                <a:gd name="connsiteX14" fmla="*/ 3557116 w 3717890"/>
                <a:gd name="connsiteY14" fmla="*/ 165116 h 402220"/>
                <a:gd name="connsiteX15" fmla="*/ 3717890 w 3717890"/>
                <a:gd name="connsiteY15" fmla="*/ 376131 h 402220"/>
                <a:gd name="connsiteX0" fmla="*/ 0 w 3717890"/>
                <a:gd name="connsiteY0" fmla="*/ 356482 h 422764"/>
                <a:gd name="connsiteX1" fmla="*/ 301450 w 3717890"/>
                <a:gd name="connsiteY1" fmla="*/ 105273 h 422764"/>
                <a:gd name="connsiteX2" fmla="*/ 563266 w 3717890"/>
                <a:gd name="connsiteY2" fmla="*/ 21188 h 422764"/>
                <a:gd name="connsiteX3" fmla="*/ 801740 w 3717890"/>
                <a:gd name="connsiteY3" fmla="*/ 140163 h 422764"/>
                <a:gd name="connsiteX4" fmla="*/ 1004835 w 3717890"/>
                <a:gd name="connsiteY4" fmla="*/ 376578 h 422764"/>
                <a:gd name="connsiteX5" fmla="*/ 1316334 w 3717890"/>
                <a:gd name="connsiteY5" fmla="*/ 406723 h 422764"/>
                <a:gd name="connsiteX6" fmla="*/ 1534746 w 3717890"/>
                <a:gd name="connsiteY6" fmla="*/ 188276 h 422764"/>
                <a:gd name="connsiteX7" fmla="*/ 1850920 w 3717890"/>
                <a:gd name="connsiteY7" fmla="*/ 9 h 422764"/>
                <a:gd name="connsiteX8" fmla="*/ 2200589 w 3717890"/>
                <a:gd name="connsiteY8" fmla="*/ 195708 h 422764"/>
                <a:gd name="connsiteX9" fmla="*/ 2381459 w 3717890"/>
                <a:gd name="connsiteY9" fmla="*/ 376578 h 422764"/>
                <a:gd name="connsiteX10" fmla="*/ 2642716 w 3717890"/>
                <a:gd name="connsiteY10" fmla="*/ 406723 h 422764"/>
                <a:gd name="connsiteX11" fmla="*/ 2863780 w 3717890"/>
                <a:gd name="connsiteY11" fmla="*/ 235901 h 422764"/>
                <a:gd name="connsiteX12" fmla="*/ 3034602 w 3717890"/>
                <a:gd name="connsiteY12" fmla="*/ 75128 h 422764"/>
                <a:gd name="connsiteX13" fmla="*/ 3295859 w 3717890"/>
                <a:gd name="connsiteY13" fmla="*/ 34934 h 422764"/>
                <a:gd name="connsiteX14" fmla="*/ 3557116 w 3717890"/>
                <a:gd name="connsiteY14" fmla="*/ 185660 h 422764"/>
                <a:gd name="connsiteX15" fmla="*/ 3717890 w 3717890"/>
                <a:gd name="connsiteY15" fmla="*/ 396675 h 422764"/>
                <a:gd name="connsiteX0" fmla="*/ 0 w 3717890"/>
                <a:gd name="connsiteY0" fmla="*/ 356586 h 422868"/>
                <a:gd name="connsiteX1" fmla="*/ 301450 w 3717890"/>
                <a:gd name="connsiteY1" fmla="*/ 105377 h 422868"/>
                <a:gd name="connsiteX2" fmla="*/ 563266 w 3717890"/>
                <a:gd name="connsiteY2" fmla="*/ 21292 h 422868"/>
                <a:gd name="connsiteX3" fmla="*/ 801740 w 3717890"/>
                <a:gd name="connsiteY3" fmla="*/ 140267 h 422868"/>
                <a:gd name="connsiteX4" fmla="*/ 1004835 w 3717890"/>
                <a:gd name="connsiteY4" fmla="*/ 376682 h 422868"/>
                <a:gd name="connsiteX5" fmla="*/ 1316334 w 3717890"/>
                <a:gd name="connsiteY5" fmla="*/ 406827 h 422868"/>
                <a:gd name="connsiteX6" fmla="*/ 1534746 w 3717890"/>
                <a:gd name="connsiteY6" fmla="*/ 188380 h 422868"/>
                <a:gd name="connsiteX7" fmla="*/ 1850920 w 3717890"/>
                <a:gd name="connsiteY7" fmla="*/ 113 h 422868"/>
                <a:gd name="connsiteX8" fmla="*/ 2200589 w 3717890"/>
                <a:gd name="connsiteY8" fmla="*/ 195812 h 422868"/>
                <a:gd name="connsiteX9" fmla="*/ 2381459 w 3717890"/>
                <a:gd name="connsiteY9" fmla="*/ 376682 h 422868"/>
                <a:gd name="connsiteX10" fmla="*/ 2642716 w 3717890"/>
                <a:gd name="connsiteY10" fmla="*/ 406827 h 422868"/>
                <a:gd name="connsiteX11" fmla="*/ 2863780 w 3717890"/>
                <a:gd name="connsiteY11" fmla="*/ 236005 h 422868"/>
                <a:gd name="connsiteX12" fmla="*/ 3034602 w 3717890"/>
                <a:gd name="connsiteY12" fmla="*/ 75232 h 422868"/>
                <a:gd name="connsiteX13" fmla="*/ 3295859 w 3717890"/>
                <a:gd name="connsiteY13" fmla="*/ 35038 h 422868"/>
                <a:gd name="connsiteX14" fmla="*/ 3557116 w 3717890"/>
                <a:gd name="connsiteY14" fmla="*/ 185764 h 422868"/>
                <a:gd name="connsiteX15" fmla="*/ 3717890 w 3717890"/>
                <a:gd name="connsiteY15" fmla="*/ 396779 h 422868"/>
                <a:gd name="connsiteX0" fmla="*/ 0 w 3717890"/>
                <a:gd name="connsiteY0" fmla="*/ 356483 h 422765"/>
                <a:gd name="connsiteX1" fmla="*/ 301450 w 3717890"/>
                <a:gd name="connsiteY1" fmla="*/ 105274 h 422765"/>
                <a:gd name="connsiteX2" fmla="*/ 563266 w 3717890"/>
                <a:gd name="connsiteY2" fmla="*/ 21189 h 422765"/>
                <a:gd name="connsiteX3" fmla="*/ 801740 w 3717890"/>
                <a:gd name="connsiteY3" fmla="*/ 140164 h 422765"/>
                <a:gd name="connsiteX4" fmla="*/ 1004835 w 3717890"/>
                <a:gd name="connsiteY4" fmla="*/ 376579 h 422765"/>
                <a:gd name="connsiteX5" fmla="*/ 1316334 w 3717890"/>
                <a:gd name="connsiteY5" fmla="*/ 406724 h 422765"/>
                <a:gd name="connsiteX6" fmla="*/ 1534746 w 3717890"/>
                <a:gd name="connsiteY6" fmla="*/ 188277 h 422765"/>
                <a:gd name="connsiteX7" fmla="*/ 1850920 w 3717890"/>
                <a:gd name="connsiteY7" fmla="*/ 10 h 422765"/>
                <a:gd name="connsiteX8" fmla="*/ 2200589 w 3717890"/>
                <a:gd name="connsiteY8" fmla="*/ 195709 h 422765"/>
                <a:gd name="connsiteX9" fmla="*/ 2381459 w 3717890"/>
                <a:gd name="connsiteY9" fmla="*/ 376579 h 422765"/>
                <a:gd name="connsiteX10" fmla="*/ 2642716 w 3717890"/>
                <a:gd name="connsiteY10" fmla="*/ 406724 h 422765"/>
                <a:gd name="connsiteX11" fmla="*/ 2863780 w 3717890"/>
                <a:gd name="connsiteY11" fmla="*/ 235902 h 422765"/>
                <a:gd name="connsiteX12" fmla="*/ 3034602 w 3717890"/>
                <a:gd name="connsiteY12" fmla="*/ 75129 h 422765"/>
                <a:gd name="connsiteX13" fmla="*/ 3295859 w 3717890"/>
                <a:gd name="connsiteY13" fmla="*/ 34935 h 422765"/>
                <a:gd name="connsiteX14" fmla="*/ 3557116 w 3717890"/>
                <a:gd name="connsiteY14" fmla="*/ 185661 h 422765"/>
                <a:gd name="connsiteX15" fmla="*/ 3717890 w 3717890"/>
                <a:gd name="connsiteY15" fmla="*/ 396676 h 422765"/>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316334 w 3717890"/>
                <a:gd name="connsiteY4" fmla="*/ 406724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132184 w 3717890"/>
                <a:gd name="connsiteY4" fmla="*/ 409899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1132184 w 3717890"/>
                <a:gd name="connsiteY3" fmla="*/ 409899 h 417206"/>
                <a:gd name="connsiteX4" fmla="*/ 1534746 w 3717890"/>
                <a:gd name="connsiteY4" fmla="*/ 188277 h 417206"/>
                <a:gd name="connsiteX5" fmla="*/ 1850920 w 3717890"/>
                <a:gd name="connsiteY5" fmla="*/ 10 h 417206"/>
                <a:gd name="connsiteX6" fmla="*/ 2200589 w 3717890"/>
                <a:gd name="connsiteY6" fmla="*/ 195709 h 417206"/>
                <a:gd name="connsiteX7" fmla="*/ 2381459 w 3717890"/>
                <a:gd name="connsiteY7" fmla="*/ 376579 h 417206"/>
                <a:gd name="connsiteX8" fmla="*/ 2642716 w 3717890"/>
                <a:gd name="connsiteY8" fmla="*/ 406724 h 417206"/>
                <a:gd name="connsiteX9" fmla="*/ 2863780 w 3717890"/>
                <a:gd name="connsiteY9" fmla="*/ 235902 h 417206"/>
                <a:gd name="connsiteX10" fmla="*/ 3034602 w 3717890"/>
                <a:gd name="connsiteY10" fmla="*/ 75129 h 417206"/>
                <a:gd name="connsiteX11" fmla="*/ 3295859 w 3717890"/>
                <a:gd name="connsiteY11" fmla="*/ 34935 h 417206"/>
                <a:gd name="connsiteX12" fmla="*/ 3557116 w 3717890"/>
                <a:gd name="connsiteY12" fmla="*/ 185661 h 417206"/>
                <a:gd name="connsiteX13" fmla="*/ 3717890 w 3717890"/>
                <a:gd name="connsiteY13" fmla="*/ 396676 h 417206"/>
                <a:gd name="connsiteX0" fmla="*/ 0 w 3717890"/>
                <a:gd name="connsiteY0" fmla="*/ 356483 h 417206"/>
                <a:gd name="connsiteX1" fmla="*/ 563266 w 3717890"/>
                <a:gd name="connsiteY1" fmla="*/ 21189 h 417206"/>
                <a:gd name="connsiteX2" fmla="*/ 1132184 w 3717890"/>
                <a:gd name="connsiteY2" fmla="*/ 409899 h 417206"/>
                <a:gd name="connsiteX3" fmla="*/ 1534746 w 3717890"/>
                <a:gd name="connsiteY3" fmla="*/ 188277 h 417206"/>
                <a:gd name="connsiteX4" fmla="*/ 1850920 w 3717890"/>
                <a:gd name="connsiteY4" fmla="*/ 10 h 417206"/>
                <a:gd name="connsiteX5" fmla="*/ 2200589 w 3717890"/>
                <a:gd name="connsiteY5" fmla="*/ 195709 h 417206"/>
                <a:gd name="connsiteX6" fmla="*/ 2381459 w 3717890"/>
                <a:gd name="connsiteY6" fmla="*/ 376579 h 417206"/>
                <a:gd name="connsiteX7" fmla="*/ 2642716 w 3717890"/>
                <a:gd name="connsiteY7" fmla="*/ 406724 h 417206"/>
                <a:gd name="connsiteX8" fmla="*/ 2863780 w 3717890"/>
                <a:gd name="connsiteY8" fmla="*/ 235902 h 417206"/>
                <a:gd name="connsiteX9" fmla="*/ 3034602 w 3717890"/>
                <a:gd name="connsiteY9" fmla="*/ 75129 h 417206"/>
                <a:gd name="connsiteX10" fmla="*/ 3295859 w 3717890"/>
                <a:gd name="connsiteY10" fmla="*/ 34935 h 417206"/>
                <a:gd name="connsiteX11" fmla="*/ 3557116 w 3717890"/>
                <a:gd name="connsiteY11" fmla="*/ 185661 h 417206"/>
                <a:gd name="connsiteX12" fmla="*/ 3717890 w 3717890"/>
                <a:gd name="connsiteY12" fmla="*/ 396676 h 417206"/>
                <a:gd name="connsiteX0" fmla="*/ 0 w 3717890"/>
                <a:gd name="connsiteY0" fmla="*/ 361381 h 422104"/>
                <a:gd name="connsiteX1" fmla="*/ 563266 w 3717890"/>
                <a:gd name="connsiteY1" fmla="*/ 26087 h 422104"/>
                <a:gd name="connsiteX2" fmla="*/ 1132184 w 3717890"/>
                <a:gd name="connsiteY2" fmla="*/ 414797 h 422104"/>
                <a:gd name="connsiteX3" fmla="*/ 1850920 w 3717890"/>
                <a:gd name="connsiteY3" fmla="*/ 4908 h 422104"/>
                <a:gd name="connsiteX4" fmla="*/ 2200589 w 3717890"/>
                <a:gd name="connsiteY4" fmla="*/ 200607 h 422104"/>
                <a:gd name="connsiteX5" fmla="*/ 2381459 w 3717890"/>
                <a:gd name="connsiteY5" fmla="*/ 381477 h 422104"/>
                <a:gd name="connsiteX6" fmla="*/ 2642716 w 3717890"/>
                <a:gd name="connsiteY6" fmla="*/ 411622 h 422104"/>
                <a:gd name="connsiteX7" fmla="*/ 2863780 w 3717890"/>
                <a:gd name="connsiteY7" fmla="*/ 240800 h 422104"/>
                <a:gd name="connsiteX8" fmla="*/ 3034602 w 3717890"/>
                <a:gd name="connsiteY8" fmla="*/ 80027 h 422104"/>
                <a:gd name="connsiteX9" fmla="*/ 3295859 w 3717890"/>
                <a:gd name="connsiteY9" fmla="*/ 39833 h 422104"/>
                <a:gd name="connsiteX10" fmla="*/ 3557116 w 3717890"/>
                <a:gd name="connsiteY10" fmla="*/ 190559 h 422104"/>
                <a:gd name="connsiteX11" fmla="*/ 3717890 w 3717890"/>
                <a:gd name="connsiteY11" fmla="*/ 401574 h 422104"/>
                <a:gd name="connsiteX0" fmla="*/ 0 w 3717890"/>
                <a:gd name="connsiteY0" fmla="*/ 356546 h 426194"/>
                <a:gd name="connsiteX1" fmla="*/ 563266 w 3717890"/>
                <a:gd name="connsiteY1" fmla="*/ 21252 h 426194"/>
                <a:gd name="connsiteX2" fmla="*/ 1132184 w 3717890"/>
                <a:gd name="connsiteY2" fmla="*/ 409962 h 426194"/>
                <a:gd name="connsiteX3" fmla="*/ 1850920 w 3717890"/>
                <a:gd name="connsiteY3" fmla="*/ 73 h 426194"/>
                <a:gd name="connsiteX4" fmla="*/ 2381459 w 3717890"/>
                <a:gd name="connsiteY4" fmla="*/ 376642 h 426194"/>
                <a:gd name="connsiteX5" fmla="*/ 2642716 w 3717890"/>
                <a:gd name="connsiteY5" fmla="*/ 406787 h 426194"/>
                <a:gd name="connsiteX6" fmla="*/ 2863780 w 3717890"/>
                <a:gd name="connsiteY6" fmla="*/ 235965 h 426194"/>
                <a:gd name="connsiteX7" fmla="*/ 3034602 w 3717890"/>
                <a:gd name="connsiteY7" fmla="*/ 75192 h 426194"/>
                <a:gd name="connsiteX8" fmla="*/ 3295859 w 3717890"/>
                <a:gd name="connsiteY8" fmla="*/ 34998 h 426194"/>
                <a:gd name="connsiteX9" fmla="*/ 3557116 w 3717890"/>
                <a:gd name="connsiteY9" fmla="*/ 185724 h 426194"/>
                <a:gd name="connsiteX10" fmla="*/ 3717890 w 3717890"/>
                <a:gd name="connsiteY10" fmla="*/ 396739 h 426194"/>
                <a:gd name="connsiteX0" fmla="*/ 0 w 3717890"/>
                <a:gd name="connsiteY0" fmla="*/ 356475 h 443140"/>
                <a:gd name="connsiteX1" fmla="*/ 563266 w 3717890"/>
                <a:gd name="connsiteY1" fmla="*/ 21181 h 443140"/>
                <a:gd name="connsiteX2" fmla="*/ 1132184 w 3717890"/>
                <a:gd name="connsiteY2" fmla="*/ 409891 h 443140"/>
                <a:gd name="connsiteX3" fmla="*/ 1850920 w 3717890"/>
                <a:gd name="connsiteY3" fmla="*/ 2 h 443140"/>
                <a:gd name="connsiteX4" fmla="*/ 2527509 w 3717890"/>
                <a:gd name="connsiteY4" fmla="*/ 405146 h 443140"/>
                <a:gd name="connsiteX5" fmla="*/ 2642716 w 3717890"/>
                <a:gd name="connsiteY5" fmla="*/ 406716 h 443140"/>
                <a:gd name="connsiteX6" fmla="*/ 2863780 w 3717890"/>
                <a:gd name="connsiteY6" fmla="*/ 235894 h 443140"/>
                <a:gd name="connsiteX7" fmla="*/ 3034602 w 3717890"/>
                <a:gd name="connsiteY7" fmla="*/ 75121 h 443140"/>
                <a:gd name="connsiteX8" fmla="*/ 3295859 w 3717890"/>
                <a:gd name="connsiteY8" fmla="*/ 34927 h 443140"/>
                <a:gd name="connsiteX9" fmla="*/ 3557116 w 3717890"/>
                <a:gd name="connsiteY9" fmla="*/ 185653 h 443140"/>
                <a:gd name="connsiteX10" fmla="*/ 3717890 w 3717890"/>
                <a:gd name="connsiteY10" fmla="*/ 396668 h 443140"/>
                <a:gd name="connsiteX0" fmla="*/ 0 w 3717890"/>
                <a:gd name="connsiteY0" fmla="*/ 356475 h 411507"/>
                <a:gd name="connsiteX1" fmla="*/ 563266 w 3717890"/>
                <a:gd name="connsiteY1" fmla="*/ 21181 h 411507"/>
                <a:gd name="connsiteX2" fmla="*/ 1132184 w 3717890"/>
                <a:gd name="connsiteY2" fmla="*/ 409891 h 411507"/>
                <a:gd name="connsiteX3" fmla="*/ 1850920 w 3717890"/>
                <a:gd name="connsiteY3" fmla="*/ 2 h 411507"/>
                <a:gd name="connsiteX4" fmla="*/ 2527509 w 3717890"/>
                <a:gd name="connsiteY4" fmla="*/ 405146 h 411507"/>
                <a:gd name="connsiteX5" fmla="*/ 2863780 w 3717890"/>
                <a:gd name="connsiteY5" fmla="*/ 235894 h 411507"/>
                <a:gd name="connsiteX6" fmla="*/ 3034602 w 3717890"/>
                <a:gd name="connsiteY6" fmla="*/ 75121 h 411507"/>
                <a:gd name="connsiteX7" fmla="*/ 3295859 w 3717890"/>
                <a:gd name="connsiteY7" fmla="*/ 34927 h 411507"/>
                <a:gd name="connsiteX8" fmla="*/ 3557116 w 3717890"/>
                <a:gd name="connsiteY8" fmla="*/ 185653 h 411507"/>
                <a:gd name="connsiteX9" fmla="*/ 3717890 w 3717890"/>
                <a:gd name="connsiteY9" fmla="*/ 396668 h 411507"/>
                <a:gd name="connsiteX0" fmla="*/ 0 w 3717890"/>
                <a:gd name="connsiteY0" fmla="*/ 356475 h 411735"/>
                <a:gd name="connsiteX1" fmla="*/ 563266 w 3717890"/>
                <a:gd name="connsiteY1" fmla="*/ 21181 h 411735"/>
                <a:gd name="connsiteX2" fmla="*/ 1132184 w 3717890"/>
                <a:gd name="connsiteY2" fmla="*/ 409891 h 411735"/>
                <a:gd name="connsiteX3" fmla="*/ 1850920 w 3717890"/>
                <a:gd name="connsiteY3" fmla="*/ 2 h 411735"/>
                <a:gd name="connsiteX4" fmla="*/ 2527509 w 3717890"/>
                <a:gd name="connsiteY4" fmla="*/ 405146 h 411735"/>
                <a:gd name="connsiteX5" fmla="*/ 2863780 w 3717890"/>
                <a:gd name="connsiteY5" fmla="*/ 235894 h 411735"/>
                <a:gd name="connsiteX6" fmla="*/ 3295859 w 3717890"/>
                <a:gd name="connsiteY6" fmla="*/ 34927 h 411735"/>
                <a:gd name="connsiteX7" fmla="*/ 3557116 w 3717890"/>
                <a:gd name="connsiteY7" fmla="*/ 185653 h 411735"/>
                <a:gd name="connsiteX8" fmla="*/ 3717890 w 3717890"/>
                <a:gd name="connsiteY8" fmla="*/ 396668 h 41173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295859 w 3717890"/>
                <a:gd name="connsiteY5" fmla="*/ 3492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717890 w 3717890"/>
                <a:gd name="connsiteY6" fmla="*/ 396668 h 409915"/>
                <a:gd name="connsiteX0" fmla="*/ 0 w 3695665"/>
                <a:gd name="connsiteY0" fmla="*/ 397750 h 409914"/>
                <a:gd name="connsiteX1" fmla="*/ 541041 w 3695665"/>
                <a:gd name="connsiteY1" fmla="*/ 21181 h 409914"/>
                <a:gd name="connsiteX2" fmla="*/ 1109959 w 3695665"/>
                <a:gd name="connsiteY2" fmla="*/ 409891 h 409914"/>
                <a:gd name="connsiteX3" fmla="*/ 1828695 w 3695665"/>
                <a:gd name="connsiteY3" fmla="*/ 2 h 409914"/>
                <a:gd name="connsiteX4" fmla="*/ 2505284 w 3695665"/>
                <a:gd name="connsiteY4" fmla="*/ 405146 h 409914"/>
                <a:gd name="connsiteX5" fmla="*/ 3146634 w 3695665"/>
                <a:gd name="connsiteY5" fmla="*/ 15877 h 409914"/>
                <a:gd name="connsiteX6" fmla="*/ 3695665 w 3695665"/>
                <a:gd name="connsiteY6" fmla="*/ 396668 h 4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5665" h="409914">
                  <a:moveTo>
                    <a:pt x="0" y="397750"/>
                  </a:moveTo>
                  <a:cubicBezTo>
                    <a:pt x="117347" y="327897"/>
                    <a:pt x="356048" y="19158"/>
                    <a:pt x="541041" y="21181"/>
                  </a:cubicBezTo>
                  <a:cubicBezTo>
                    <a:pt x="726034" y="23204"/>
                    <a:pt x="895350" y="413421"/>
                    <a:pt x="1109959" y="409891"/>
                  </a:cubicBezTo>
                  <a:cubicBezTo>
                    <a:pt x="1324568" y="406361"/>
                    <a:pt x="1596141" y="793"/>
                    <a:pt x="1828695" y="2"/>
                  </a:cubicBezTo>
                  <a:cubicBezTo>
                    <a:pt x="2061249" y="-789"/>
                    <a:pt x="2285628" y="402500"/>
                    <a:pt x="2505284" y="405146"/>
                  </a:cubicBezTo>
                  <a:cubicBezTo>
                    <a:pt x="2724940" y="407792"/>
                    <a:pt x="2948237" y="17290"/>
                    <a:pt x="3146634" y="15877"/>
                  </a:cubicBezTo>
                  <a:cubicBezTo>
                    <a:pt x="3345031" y="14464"/>
                    <a:pt x="3581284" y="317337"/>
                    <a:pt x="3695665" y="396668"/>
                  </a:cubicBezTo>
                </a:path>
              </a:pathLst>
            </a:cu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8" name="Freeform 7">
              <a:extLst>
                <a:ext uri="{FF2B5EF4-FFF2-40B4-BE49-F238E27FC236}">
                  <a16:creationId xmlns:a16="http://schemas.microsoft.com/office/drawing/2014/main" id="{B3AAAC7C-9B0F-6848-BE5B-0C8FBAC9E065}"/>
                </a:ext>
              </a:extLst>
            </p:cNvPr>
            <p:cNvSpPr/>
            <p:nvPr/>
          </p:nvSpPr>
          <p:spPr>
            <a:xfrm>
              <a:off x="3248297" y="4368503"/>
              <a:ext cx="4458789" cy="319531"/>
            </a:xfrm>
            <a:custGeom>
              <a:avLst/>
              <a:gdLst>
                <a:gd name="connsiteX0" fmla="*/ 0 w 3717890"/>
                <a:gd name="connsiteY0" fmla="*/ 350729 h 412506"/>
                <a:gd name="connsiteX1" fmla="*/ 301450 w 3717890"/>
                <a:gd name="connsiteY1" fmla="*/ 99520 h 412506"/>
                <a:gd name="connsiteX2" fmla="*/ 512466 w 3717890"/>
                <a:gd name="connsiteY2" fmla="*/ 9085 h 412506"/>
                <a:gd name="connsiteX3" fmla="*/ 823965 w 3717890"/>
                <a:gd name="connsiteY3" fmla="*/ 159810 h 412506"/>
                <a:gd name="connsiteX4" fmla="*/ 1004835 w 3717890"/>
                <a:gd name="connsiteY4" fmla="*/ 370825 h 412506"/>
                <a:gd name="connsiteX5" fmla="*/ 1316334 w 3717890"/>
                <a:gd name="connsiteY5" fmla="*/ 400970 h 412506"/>
                <a:gd name="connsiteX6" fmla="*/ 1547446 w 3717890"/>
                <a:gd name="connsiteY6" fmla="*/ 230148 h 412506"/>
                <a:gd name="connsiteX7" fmla="*/ 1818751 w 3717890"/>
                <a:gd name="connsiteY7" fmla="*/ 19133 h 412506"/>
                <a:gd name="connsiteX8" fmla="*/ 2009670 w 3717890"/>
                <a:gd name="connsiteY8" fmla="*/ 29181 h 412506"/>
                <a:gd name="connsiteX9" fmla="*/ 2200589 w 3717890"/>
                <a:gd name="connsiteY9" fmla="*/ 189955 h 412506"/>
                <a:gd name="connsiteX10" fmla="*/ 2381459 w 3717890"/>
                <a:gd name="connsiteY10" fmla="*/ 370825 h 412506"/>
                <a:gd name="connsiteX11" fmla="*/ 2642716 w 3717890"/>
                <a:gd name="connsiteY11" fmla="*/ 400970 h 412506"/>
                <a:gd name="connsiteX12" fmla="*/ 2863780 w 3717890"/>
                <a:gd name="connsiteY12" fmla="*/ 230148 h 412506"/>
                <a:gd name="connsiteX13" fmla="*/ 3034602 w 3717890"/>
                <a:gd name="connsiteY13" fmla="*/ 69375 h 412506"/>
                <a:gd name="connsiteX14" fmla="*/ 3295859 w 3717890"/>
                <a:gd name="connsiteY14" fmla="*/ 29181 h 412506"/>
                <a:gd name="connsiteX15" fmla="*/ 3557116 w 3717890"/>
                <a:gd name="connsiteY15" fmla="*/ 179907 h 412506"/>
                <a:gd name="connsiteX16" fmla="*/ 3717890 w 3717890"/>
                <a:gd name="connsiteY16" fmla="*/ 390922 h 412506"/>
                <a:gd name="connsiteX0" fmla="*/ 0 w 3717890"/>
                <a:gd name="connsiteY0" fmla="*/ 350729 h 413492"/>
                <a:gd name="connsiteX1" fmla="*/ 301450 w 3717890"/>
                <a:gd name="connsiteY1" fmla="*/ 99520 h 413492"/>
                <a:gd name="connsiteX2" fmla="*/ 512466 w 3717890"/>
                <a:gd name="connsiteY2" fmla="*/ 9085 h 413492"/>
                <a:gd name="connsiteX3" fmla="*/ 801740 w 3717890"/>
                <a:gd name="connsiteY3" fmla="*/ 134410 h 413492"/>
                <a:gd name="connsiteX4" fmla="*/ 1004835 w 3717890"/>
                <a:gd name="connsiteY4" fmla="*/ 370825 h 413492"/>
                <a:gd name="connsiteX5" fmla="*/ 1316334 w 3717890"/>
                <a:gd name="connsiteY5" fmla="*/ 400970 h 413492"/>
                <a:gd name="connsiteX6" fmla="*/ 1547446 w 3717890"/>
                <a:gd name="connsiteY6" fmla="*/ 230148 h 413492"/>
                <a:gd name="connsiteX7" fmla="*/ 1818751 w 3717890"/>
                <a:gd name="connsiteY7" fmla="*/ 19133 h 413492"/>
                <a:gd name="connsiteX8" fmla="*/ 2009670 w 3717890"/>
                <a:gd name="connsiteY8" fmla="*/ 29181 h 413492"/>
                <a:gd name="connsiteX9" fmla="*/ 2200589 w 3717890"/>
                <a:gd name="connsiteY9" fmla="*/ 189955 h 413492"/>
                <a:gd name="connsiteX10" fmla="*/ 2381459 w 3717890"/>
                <a:gd name="connsiteY10" fmla="*/ 370825 h 413492"/>
                <a:gd name="connsiteX11" fmla="*/ 2642716 w 3717890"/>
                <a:gd name="connsiteY11" fmla="*/ 400970 h 413492"/>
                <a:gd name="connsiteX12" fmla="*/ 2863780 w 3717890"/>
                <a:gd name="connsiteY12" fmla="*/ 230148 h 413492"/>
                <a:gd name="connsiteX13" fmla="*/ 3034602 w 3717890"/>
                <a:gd name="connsiteY13" fmla="*/ 69375 h 413492"/>
                <a:gd name="connsiteX14" fmla="*/ 3295859 w 3717890"/>
                <a:gd name="connsiteY14" fmla="*/ 29181 h 413492"/>
                <a:gd name="connsiteX15" fmla="*/ 3557116 w 3717890"/>
                <a:gd name="connsiteY15" fmla="*/ 179907 h 413492"/>
                <a:gd name="connsiteX16" fmla="*/ 3717890 w 3717890"/>
                <a:gd name="connsiteY16" fmla="*/ 390922 h 413492"/>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2214 h 408496"/>
                <a:gd name="connsiteX1" fmla="*/ 301450 w 3717890"/>
                <a:gd name="connsiteY1" fmla="*/ 91005 h 408496"/>
                <a:gd name="connsiteX2" fmla="*/ 512466 w 3717890"/>
                <a:gd name="connsiteY2" fmla="*/ 570 h 408496"/>
                <a:gd name="connsiteX3" fmla="*/ 801740 w 3717890"/>
                <a:gd name="connsiteY3" fmla="*/ 125895 h 408496"/>
                <a:gd name="connsiteX4" fmla="*/ 1004835 w 3717890"/>
                <a:gd name="connsiteY4" fmla="*/ 362310 h 408496"/>
                <a:gd name="connsiteX5" fmla="*/ 1316334 w 3717890"/>
                <a:gd name="connsiteY5" fmla="*/ 392455 h 408496"/>
                <a:gd name="connsiteX6" fmla="*/ 1534746 w 3717890"/>
                <a:gd name="connsiteY6" fmla="*/ 174008 h 408496"/>
                <a:gd name="connsiteX7" fmla="*/ 1777476 w 3717890"/>
                <a:gd name="connsiteY7" fmla="*/ 26493 h 408496"/>
                <a:gd name="connsiteX8" fmla="*/ 2009670 w 3717890"/>
                <a:gd name="connsiteY8" fmla="*/ 20666 h 408496"/>
                <a:gd name="connsiteX9" fmla="*/ 2200589 w 3717890"/>
                <a:gd name="connsiteY9" fmla="*/ 181440 h 408496"/>
                <a:gd name="connsiteX10" fmla="*/ 2381459 w 3717890"/>
                <a:gd name="connsiteY10" fmla="*/ 362310 h 408496"/>
                <a:gd name="connsiteX11" fmla="*/ 2642716 w 3717890"/>
                <a:gd name="connsiteY11" fmla="*/ 392455 h 408496"/>
                <a:gd name="connsiteX12" fmla="*/ 2863780 w 3717890"/>
                <a:gd name="connsiteY12" fmla="*/ 221633 h 408496"/>
                <a:gd name="connsiteX13" fmla="*/ 3034602 w 3717890"/>
                <a:gd name="connsiteY13" fmla="*/ 60860 h 408496"/>
                <a:gd name="connsiteX14" fmla="*/ 3295859 w 3717890"/>
                <a:gd name="connsiteY14" fmla="*/ 20666 h 408496"/>
                <a:gd name="connsiteX15" fmla="*/ 3557116 w 3717890"/>
                <a:gd name="connsiteY15" fmla="*/ 171392 h 408496"/>
                <a:gd name="connsiteX16" fmla="*/ 3717890 w 3717890"/>
                <a:gd name="connsiteY16" fmla="*/ 382407 h 408496"/>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49509 h 415791"/>
                <a:gd name="connsiteX1" fmla="*/ 301450 w 3717890"/>
                <a:gd name="connsiteY1" fmla="*/ 98300 h 415791"/>
                <a:gd name="connsiteX2" fmla="*/ 563266 w 3717890"/>
                <a:gd name="connsiteY2" fmla="*/ 14215 h 415791"/>
                <a:gd name="connsiteX3" fmla="*/ 801740 w 3717890"/>
                <a:gd name="connsiteY3" fmla="*/ 133190 h 415791"/>
                <a:gd name="connsiteX4" fmla="*/ 1004835 w 3717890"/>
                <a:gd name="connsiteY4" fmla="*/ 369605 h 415791"/>
                <a:gd name="connsiteX5" fmla="*/ 1316334 w 3717890"/>
                <a:gd name="connsiteY5" fmla="*/ 399750 h 415791"/>
                <a:gd name="connsiteX6" fmla="*/ 1534746 w 3717890"/>
                <a:gd name="connsiteY6" fmla="*/ 181303 h 415791"/>
                <a:gd name="connsiteX7" fmla="*/ 1790176 w 3717890"/>
                <a:gd name="connsiteY7" fmla="*/ 14738 h 415791"/>
                <a:gd name="connsiteX8" fmla="*/ 2009670 w 3717890"/>
                <a:gd name="connsiteY8" fmla="*/ 27961 h 415791"/>
                <a:gd name="connsiteX9" fmla="*/ 2200589 w 3717890"/>
                <a:gd name="connsiteY9" fmla="*/ 188735 h 415791"/>
                <a:gd name="connsiteX10" fmla="*/ 2381459 w 3717890"/>
                <a:gd name="connsiteY10" fmla="*/ 369605 h 415791"/>
                <a:gd name="connsiteX11" fmla="*/ 2642716 w 3717890"/>
                <a:gd name="connsiteY11" fmla="*/ 399750 h 415791"/>
                <a:gd name="connsiteX12" fmla="*/ 2863780 w 3717890"/>
                <a:gd name="connsiteY12" fmla="*/ 228928 h 415791"/>
                <a:gd name="connsiteX13" fmla="*/ 3034602 w 3717890"/>
                <a:gd name="connsiteY13" fmla="*/ 68155 h 415791"/>
                <a:gd name="connsiteX14" fmla="*/ 3295859 w 3717890"/>
                <a:gd name="connsiteY14" fmla="*/ 27961 h 415791"/>
                <a:gd name="connsiteX15" fmla="*/ 3557116 w 3717890"/>
                <a:gd name="connsiteY15" fmla="*/ 178687 h 415791"/>
                <a:gd name="connsiteX16" fmla="*/ 3717890 w 3717890"/>
                <a:gd name="connsiteY16" fmla="*/ 389702 h 415791"/>
                <a:gd name="connsiteX0" fmla="*/ 0 w 3717890"/>
                <a:gd name="connsiteY0" fmla="*/ 335938 h 402220"/>
                <a:gd name="connsiteX1" fmla="*/ 301450 w 3717890"/>
                <a:gd name="connsiteY1" fmla="*/ 84729 h 402220"/>
                <a:gd name="connsiteX2" fmla="*/ 563266 w 3717890"/>
                <a:gd name="connsiteY2" fmla="*/ 644 h 402220"/>
                <a:gd name="connsiteX3" fmla="*/ 801740 w 3717890"/>
                <a:gd name="connsiteY3" fmla="*/ 119619 h 402220"/>
                <a:gd name="connsiteX4" fmla="*/ 1004835 w 3717890"/>
                <a:gd name="connsiteY4" fmla="*/ 356034 h 402220"/>
                <a:gd name="connsiteX5" fmla="*/ 1316334 w 3717890"/>
                <a:gd name="connsiteY5" fmla="*/ 386179 h 402220"/>
                <a:gd name="connsiteX6" fmla="*/ 1534746 w 3717890"/>
                <a:gd name="connsiteY6" fmla="*/ 167732 h 402220"/>
                <a:gd name="connsiteX7" fmla="*/ 2009670 w 3717890"/>
                <a:gd name="connsiteY7" fmla="*/ 14390 h 402220"/>
                <a:gd name="connsiteX8" fmla="*/ 2200589 w 3717890"/>
                <a:gd name="connsiteY8" fmla="*/ 175164 h 402220"/>
                <a:gd name="connsiteX9" fmla="*/ 2381459 w 3717890"/>
                <a:gd name="connsiteY9" fmla="*/ 356034 h 402220"/>
                <a:gd name="connsiteX10" fmla="*/ 2642716 w 3717890"/>
                <a:gd name="connsiteY10" fmla="*/ 386179 h 402220"/>
                <a:gd name="connsiteX11" fmla="*/ 2863780 w 3717890"/>
                <a:gd name="connsiteY11" fmla="*/ 215357 h 402220"/>
                <a:gd name="connsiteX12" fmla="*/ 3034602 w 3717890"/>
                <a:gd name="connsiteY12" fmla="*/ 54584 h 402220"/>
                <a:gd name="connsiteX13" fmla="*/ 3295859 w 3717890"/>
                <a:gd name="connsiteY13" fmla="*/ 14390 h 402220"/>
                <a:gd name="connsiteX14" fmla="*/ 3557116 w 3717890"/>
                <a:gd name="connsiteY14" fmla="*/ 165116 h 402220"/>
                <a:gd name="connsiteX15" fmla="*/ 3717890 w 3717890"/>
                <a:gd name="connsiteY15" fmla="*/ 376131 h 402220"/>
                <a:gd name="connsiteX0" fmla="*/ 0 w 3717890"/>
                <a:gd name="connsiteY0" fmla="*/ 356482 h 422764"/>
                <a:gd name="connsiteX1" fmla="*/ 301450 w 3717890"/>
                <a:gd name="connsiteY1" fmla="*/ 105273 h 422764"/>
                <a:gd name="connsiteX2" fmla="*/ 563266 w 3717890"/>
                <a:gd name="connsiteY2" fmla="*/ 21188 h 422764"/>
                <a:gd name="connsiteX3" fmla="*/ 801740 w 3717890"/>
                <a:gd name="connsiteY3" fmla="*/ 140163 h 422764"/>
                <a:gd name="connsiteX4" fmla="*/ 1004835 w 3717890"/>
                <a:gd name="connsiteY4" fmla="*/ 376578 h 422764"/>
                <a:gd name="connsiteX5" fmla="*/ 1316334 w 3717890"/>
                <a:gd name="connsiteY5" fmla="*/ 406723 h 422764"/>
                <a:gd name="connsiteX6" fmla="*/ 1534746 w 3717890"/>
                <a:gd name="connsiteY6" fmla="*/ 188276 h 422764"/>
                <a:gd name="connsiteX7" fmla="*/ 1850920 w 3717890"/>
                <a:gd name="connsiteY7" fmla="*/ 9 h 422764"/>
                <a:gd name="connsiteX8" fmla="*/ 2200589 w 3717890"/>
                <a:gd name="connsiteY8" fmla="*/ 195708 h 422764"/>
                <a:gd name="connsiteX9" fmla="*/ 2381459 w 3717890"/>
                <a:gd name="connsiteY9" fmla="*/ 376578 h 422764"/>
                <a:gd name="connsiteX10" fmla="*/ 2642716 w 3717890"/>
                <a:gd name="connsiteY10" fmla="*/ 406723 h 422764"/>
                <a:gd name="connsiteX11" fmla="*/ 2863780 w 3717890"/>
                <a:gd name="connsiteY11" fmla="*/ 235901 h 422764"/>
                <a:gd name="connsiteX12" fmla="*/ 3034602 w 3717890"/>
                <a:gd name="connsiteY12" fmla="*/ 75128 h 422764"/>
                <a:gd name="connsiteX13" fmla="*/ 3295859 w 3717890"/>
                <a:gd name="connsiteY13" fmla="*/ 34934 h 422764"/>
                <a:gd name="connsiteX14" fmla="*/ 3557116 w 3717890"/>
                <a:gd name="connsiteY14" fmla="*/ 185660 h 422764"/>
                <a:gd name="connsiteX15" fmla="*/ 3717890 w 3717890"/>
                <a:gd name="connsiteY15" fmla="*/ 396675 h 422764"/>
                <a:gd name="connsiteX0" fmla="*/ 0 w 3717890"/>
                <a:gd name="connsiteY0" fmla="*/ 356586 h 422868"/>
                <a:gd name="connsiteX1" fmla="*/ 301450 w 3717890"/>
                <a:gd name="connsiteY1" fmla="*/ 105377 h 422868"/>
                <a:gd name="connsiteX2" fmla="*/ 563266 w 3717890"/>
                <a:gd name="connsiteY2" fmla="*/ 21292 h 422868"/>
                <a:gd name="connsiteX3" fmla="*/ 801740 w 3717890"/>
                <a:gd name="connsiteY3" fmla="*/ 140267 h 422868"/>
                <a:gd name="connsiteX4" fmla="*/ 1004835 w 3717890"/>
                <a:gd name="connsiteY4" fmla="*/ 376682 h 422868"/>
                <a:gd name="connsiteX5" fmla="*/ 1316334 w 3717890"/>
                <a:gd name="connsiteY5" fmla="*/ 406827 h 422868"/>
                <a:gd name="connsiteX6" fmla="*/ 1534746 w 3717890"/>
                <a:gd name="connsiteY6" fmla="*/ 188380 h 422868"/>
                <a:gd name="connsiteX7" fmla="*/ 1850920 w 3717890"/>
                <a:gd name="connsiteY7" fmla="*/ 113 h 422868"/>
                <a:gd name="connsiteX8" fmla="*/ 2200589 w 3717890"/>
                <a:gd name="connsiteY8" fmla="*/ 195812 h 422868"/>
                <a:gd name="connsiteX9" fmla="*/ 2381459 w 3717890"/>
                <a:gd name="connsiteY9" fmla="*/ 376682 h 422868"/>
                <a:gd name="connsiteX10" fmla="*/ 2642716 w 3717890"/>
                <a:gd name="connsiteY10" fmla="*/ 406827 h 422868"/>
                <a:gd name="connsiteX11" fmla="*/ 2863780 w 3717890"/>
                <a:gd name="connsiteY11" fmla="*/ 236005 h 422868"/>
                <a:gd name="connsiteX12" fmla="*/ 3034602 w 3717890"/>
                <a:gd name="connsiteY12" fmla="*/ 75232 h 422868"/>
                <a:gd name="connsiteX13" fmla="*/ 3295859 w 3717890"/>
                <a:gd name="connsiteY13" fmla="*/ 35038 h 422868"/>
                <a:gd name="connsiteX14" fmla="*/ 3557116 w 3717890"/>
                <a:gd name="connsiteY14" fmla="*/ 185764 h 422868"/>
                <a:gd name="connsiteX15" fmla="*/ 3717890 w 3717890"/>
                <a:gd name="connsiteY15" fmla="*/ 396779 h 422868"/>
                <a:gd name="connsiteX0" fmla="*/ 0 w 3717890"/>
                <a:gd name="connsiteY0" fmla="*/ 356483 h 422765"/>
                <a:gd name="connsiteX1" fmla="*/ 301450 w 3717890"/>
                <a:gd name="connsiteY1" fmla="*/ 105274 h 422765"/>
                <a:gd name="connsiteX2" fmla="*/ 563266 w 3717890"/>
                <a:gd name="connsiteY2" fmla="*/ 21189 h 422765"/>
                <a:gd name="connsiteX3" fmla="*/ 801740 w 3717890"/>
                <a:gd name="connsiteY3" fmla="*/ 140164 h 422765"/>
                <a:gd name="connsiteX4" fmla="*/ 1004835 w 3717890"/>
                <a:gd name="connsiteY4" fmla="*/ 376579 h 422765"/>
                <a:gd name="connsiteX5" fmla="*/ 1316334 w 3717890"/>
                <a:gd name="connsiteY5" fmla="*/ 406724 h 422765"/>
                <a:gd name="connsiteX6" fmla="*/ 1534746 w 3717890"/>
                <a:gd name="connsiteY6" fmla="*/ 188277 h 422765"/>
                <a:gd name="connsiteX7" fmla="*/ 1850920 w 3717890"/>
                <a:gd name="connsiteY7" fmla="*/ 10 h 422765"/>
                <a:gd name="connsiteX8" fmla="*/ 2200589 w 3717890"/>
                <a:gd name="connsiteY8" fmla="*/ 195709 h 422765"/>
                <a:gd name="connsiteX9" fmla="*/ 2381459 w 3717890"/>
                <a:gd name="connsiteY9" fmla="*/ 376579 h 422765"/>
                <a:gd name="connsiteX10" fmla="*/ 2642716 w 3717890"/>
                <a:gd name="connsiteY10" fmla="*/ 406724 h 422765"/>
                <a:gd name="connsiteX11" fmla="*/ 2863780 w 3717890"/>
                <a:gd name="connsiteY11" fmla="*/ 235902 h 422765"/>
                <a:gd name="connsiteX12" fmla="*/ 3034602 w 3717890"/>
                <a:gd name="connsiteY12" fmla="*/ 75129 h 422765"/>
                <a:gd name="connsiteX13" fmla="*/ 3295859 w 3717890"/>
                <a:gd name="connsiteY13" fmla="*/ 34935 h 422765"/>
                <a:gd name="connsiteX14" fmla="*/ 3557116 w 3717890"/>
                <a:gd name="connsiteY14" fmla="*/ 185661 h 422765"/>
                <a:gd name="connsiteX15" fmla="*/ 3717890 w 3717890"/>
                <a:gd name="connsiteY15" fmla="*/ 396676 h 422765"/>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316334 w 3717890"/>
                <a:gd name="connsiteY4" fmla="*/ 406724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132184 w 3717890"/>
                <a:gd name="connsiteY4" fmla="*/ 409899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1132184 w 3717890"/>
                <a:gd name="connsiteY3" fmla="*/ 409899 h 417206"/>
                <a:gd name="connsiteX4" fmla="*/ 1534746 w 3717890"/>
                <a:gd name="connsiteY4" fmla="*/ 188277 h 417206"/>
                <a:gd name="connsiteX5" fmla="*/ 1850920 w 3717890"/>
                <a:gd name="connsiteY5" fmla="*/ 10 h 417206"/>
                <a:gd name="connsiteX6" fmla="*/ 2200589 w 3717890"/>
                <a:gd name="connsiteY6" fmla="*/ 195709 h 417206"/>
                <a:gd name="connsiteX7" fmla="*/ 2381459 w 3717890"/>
                <a:gd name="connsiteY7" fmla="*/ 376579 h 417206"/>
                <a:gd name="connsiteX8" fmla="*/ 2642716 w 3717890"/>
                <a:gd name="connsiteY8" fmla="*/ 406724 h 417206"/>
                <a:gd name="connsiteX9" fmla="*/ 2863780 w 3717890"/>
                <a:gd name="connsiteY9" fmla="*/ 235902 h 417206"/>
                <a:gd name="connsiteX10" fmla="*/ 3034602 w 3717890"/>
                <a:gd name="connsiteY10" fmla="*/ 75129 h 417206"/>
                <a:gd name="connsiteX11" fmla="*/ 3295859 w 3717890"/>
                <a:gd name="connsiteY11" fmla="*/ 34935 h 417206"/>
                <a:gd name="connsiteX12" fmla="*/ 3557116 w 3717890"/>
                <a:gd name="connsiteY12" fmla="*/ 185661 h 417206"/>
                <a:gd name="connsiteX13" fmla="*/ 3717890 w 3717890"/>
                <a:gd name="connsiteY13" fmla="*/ 396676 h 417206"/>
                <a:gd name="connsiteX0" fmla="*/ 0 w 3717890"/>
                <a:gd name="connsiteY0" fmla="*/ 356483 h 417206"/>
                <a:gd name="connsiteX1" fmla="*/ 563266 w 3717890"/>
                <a:gd name="connsiteY1" fmla="*/ 21189 h 417206"/>
                <a:gd name="connsiteX2" fmla="*/ 1132184 w 3717890"/>
                <a:gd name="connsiteY2" fmla="*/ 409899 h 417206"/>
                <a:gd name="connsiteX3" fmla="*/ 1534746 w 3717890"/>
                <a:gd name="connsiteY3" fmla="*/ 188277 h 417206"/>
                <a:gd name="connsiteX4" fmla="*/ 1850920 w 3717890"/>
                <a:gd name="connsiteY4" fmla="*/ 10 h 417206"/>
                <a:gd name="connsiteX5" fmla="*/ 2200589 w 3717890"/>
                <a:gd name="connsiteY5" fmla="*/ 195709 h 417206"/>
                <a:gd name="connsiteX6" fmla="*/ 2381459 w 3717890"/>
                <a:gd name="connsiteY6" fmla="*/ 376579 h 417206"/>
                <a:gd name="connsiteX7" fmla="*/ 2642716 w 3717890"/>
                <a:gd name="connsiteY7" fmla="*/ 406724 h 417206"/>
                <a:gd name="connsiteX8" fmla="*/ 2863780 w 3717890"/>
                <a:gd name="connsiteY8" fmla="*/ 235902 h 417206"/>
                <a:gd name="connsiteX9" fmla="*/ 3034602 w 3717890"/>
                <a:gd name="connsiteY9" fmla="*/ 75129 h 417206"/>
                <a:gd name="connsiteX10" fmla="*/ 3295859 w 3717890"/>
                <a:gd name="connsiteY10" fmla="*/ 34935 h 417206"/>
                <a:gd name="connsiteX11" fmla="*/ 3557116 w 3717890"/>
                <a:gd name="connsiteY11" fmla="*/ 185661 h 417206"/>
                <a:gd name="connsiteX12" fmla="*/ 3717890 w 3717890"/>
                <a:gd name="connsiteY12" fmla="*/ 396676 h 417206"/>
                <a:gd name="connsiteX0" fmla="*/ 0 w 3717890"/>
                <a:gd name="connsiteY0" fmla="*/ 361381 h 422104"/>
                <a:gd name="connsiteX1" fmla="*/ 563266 w 3717890"/>
                <a:gd name="connsiteY1" fmla="*/ 26087 h 422104"/>
                <a:gd name="connsiteX2" fmla="*/ 1132184 w 3717890"/>
                <a:gd name="connsiteY2" fmla="*/ 414797 h 422104"/>
                <a:gd name="connsiteX3" fmla="*/ 1850920 w 3717890"/>
                <a:gd name="connsiteY3" fmla="*/ 4908 h 422104"/>
                <a:gd name="connsiteX4" fmla="*/ 2200589 w 3717890"/>
                <a:gd name="connsiteY4" fmla="*/ 200607 h 422104"/>
                <a:gd name="connsiteX5" fmla="*/ 2381459 w 3717890"/>
                <a:gd name="connsiteY5" fmla="*/ 381477 h 422104"/>
                <a:gd name="connsiteX6" fmla="*/ 2642716 w 3717890"/>
                <a:gd name="connsiteY6" fmla="*/ 411622 h 422104"/>
                <a:gd name="connsiteX7" fmla="*/ 2863780 w 3717890"/>
                <a:gd name="connsiteY7" fmla="*/ 240800 h 422104"/>
                <a:gd name="connsiteX8" fmla="*/ 3034602 w 3717890"/>
                <a:gd name="connsiteY8" fmla="*/ 80027 h 422104"/>
                <a:gd name="connsiteX9" fmla="*/ 3295859 w 3717890"/>
                <a:gd name="connsiteY9" fmla="*/ 39833 h 422104"/>
                <a:gd name="connsiteX10" fmla="*/ 3557116 w 3717890"/>
                <a:gd name="connsiteY10" fmla="*/ 190559 h 422104"/>
                <a:gd name="connsiteX11" fmla="*/ 3717890 w 3717890"/>
                <a:gd name="connsiteY11" fmla="*/ 401574 h 422104"/>
                <a:gd name="connsiteX0" fmla="*/ 0 w 3717890"/>
                <a:gd name="connsiteY0" fmla="*/ 356546 h 426194"/>
                <a:gd name="connsiteX1" fmla="*/ 563266 w 3717890"/>
                <a:gd name="connsiteY1" fmla="*/ 21252 h 426194"/>
                <a:gd name="connsiteX2" fmla="*/ 1132184 w 3717890"/>
                <a:gd name="connsiteY2" fmla="*/ 409962 h 426194"/>
                <a:gd name="connsiteX3" fmla="*/ 1850920 w 3717890"/>
                <a:gd name="connsiteY3" fmla="*/ 73 h 426194"/>
                <a:gd name="connsiteX4" fmla="*/ 2381459 w 3717890"/>
                <a:gd name="connsiteY4" fmla="*/ 376642 h 426194"/>
                <a:gd name="connsiteX5" fmla="*/ 2642716 w 3717890"/>
                <a:gd name="connsiteY5" fmla="*/ 406787 h 426194"/>
                <a:gd name="connsiteX6" fmla="*/ 2863780 w 3717890"/>
                <a:gd name="connsiteY6" fmla="*/ 235965 h 426194"/>
                <a:gd name="connsiteX7" fmla="*/ 3034602 w 3717890"/>
                <a:gd name="connsiteY7" fmla="*/ 75192 h 426194"/>
                <a:gd name="connsiteX8" fmla="*/ 3295859 w 3717890"/>
                <a:gd name="connsiteY8" fmla="*/ 34998 h 426194"/>
                <a:gd name="connsiteX9" fmla="*/ 3557116 w 3717890"/>
                <a:gd name="connsiteY9" fmla="*/ 185724 h 426194"/>
                <a:gd name="connsiteX10" fmla="*/ 3717890 w 3717890"/>
                <a:gd name="connsiteY10" fmla="*/ 396739 h 426194"/>
                <a:gd name="connsiteX0" fmla="*/ 0 w 3717890"/>
                <a:gd name="connsiteY0" fmla="*/ 356475 h 443140"/>
                <a:gd name="connsiteX1" fmla="*/ 563266 w 3717890"/>
                <a:gd name="connsiteY1" fmla="*/ 21181 h 443140"/>
                <a:gd name="connsiteX2" fmla="*/ 1132184 w 3717890"/>
                <a:gd name="connsiteY2" fmla="*/ 409891 h 443140"/>
                <a:gd name="connsiteX3" fmla="*/ 1850920 w 3717890"/>
                <a:gd name="connsiteY3" fmla="*/ 2 h 443140"/>
                <a:gd name="connsiteX4" fmla="*/ 2527509 w 3717890"/>
                <a:gd name="connsiteY4" fmla="*/ 405146 h 443140"/>
                <a:gd name="connsiteX5" fmla="*/ 2642716 w 3717890"/>
                <a:gd name="connsiteY5" fmla="*/ 406716 h 443140"/>
                <a:gd name="connsiteX6" fmla="*/ 2863780 w 3717890"/>
                <a:gd name="connsiteY6" fmla="*/ 235894 h 443140"/>
                <a:gd name="connsiteX7" fmla="*/ 3034602 w 3717890"/>
                <a:gd name="connsiteY7" fmla="*/ 75121 h 443140"/>
                <a:gd name="connsiteX8" fmla="*/ 3295859 w 3717890"/>
                <a:gd name="connsiteY8" fmla="*/ 34927 h 443140"/>
                <a:gd name="connsiteX9" fmla="*/ 3557116 w 3717890"/>
                <a:gd name="connsiteY9" fmla="*/ 185653 h 443140"/>
                <a:gd name="connsiteX10" fmla="*/ 3717890 w 3717890"/>
                <a:gd name="connsiteY10" fmla="*/ 396668 h 443140"/>
                <a:gd name="connsiteX0" fmla="*/ 0 w 3717890"/>
                <a:gd name="connsiteY0" fmla="*/ 356475 h 411507"/>
                <a:gd name="connsiteX1" fmla="*/ 563266 w 3717890"/>
                <a:gd name="connsiteY1" fmla="*/ 21181 h 411507"/>
                <a:gd name="connsiteX2" fmla="*/ 1132184 w 3717890"/>
                <a:gd name="connsiteY2" fmla="*/ 409891 h 411507"/>
                <a:gd name="connsiteX3" fmla="*/ 1850920 w 3717890"/>
                <a:gd name="connsiteY3" fmla="*/ 2 h 411507"/>
                <a:gd name="connsiteX4" fmla="*/ 2527509 w 3717890"/>
                <a:gd name="connsiteY4" fmla="*/ 405146 h 411507"/>
                <a:gd name="connsiteX5" fmla="*/ 2863780 w 3717890"/>
                <a:gd name="connsiteY5" fmla="*/ 235894 h 411507"/>
                <a:gd name="connsiteX6" fmla="*/ 3034602 w 3717890"/>
                <a:gd name="connsiteY6" fmla="*/ 75121 h 411507"/>
                <a:gd name="connsiteX7" fmla="*/ 3295859 w 3717890"/>
                <a:gd name="connsiteY7" fmla="*/ 34927 h 411507"/>
                <a:gd name="connsiteX8" fmla="*/ 3557116 w 3717890"/>
                <a:gd name="connsiteY8" fmla="*/ 185653 h 411507"/>
                <a:gd name="connsiteX9" fmla="*/ 3717890 w 3717890"/>
                <a:gd name="connsiteY9" fmla="*/ 396668 h 411507"/>
                <a:gd name="connsiteX0" fmla="*/ 0 w 3717890"/>
                <a:gd name="connsiteY0" fmla="*/ 356475 h 411735"/>
                <a:gd name="connsiteX1" fmla="*/ 563266 w 3717890"/>
                <a:gd name="connsiteY1" fmla="*/ 21181 h 411735"/>
                <a:gd name="connsiteX2" fmla="*/ 1132184 w 3717890"/>
                <a:gd name="connsiteY2" fmla="*/ 409891 h 411735"/>
                <a:gd name="connsiteX3" fmla="*/ 1850920 w 3717890"/>
                <a:gd name="connsiteY3" fmla="*/ 2 h 411735"/>
                <a:gd name="connsiteX4" fmla="*/ 2527509 w 3717890"/>
                <a:gd name="connsiteY4" fmla="*/ 405146 h 411735"/>
                <a:gd name="connsiteX5" fmla="*/ 2863780 w 3717890"/>
                <a:gd name="connsiteY5" fmla="*/ 235894 h 411735"/>
                <a:gd name="connsiteX6" fmla="*/ 3295859 w 3717890"/>
                <a:gd name="connsiteY6" fmla="*/ 34927 h 411735"/>
                <a:gd name="connsiteX7" fmla="*/ 3557116 w 3717890"/>
                <a:gd name="connsiteY7" fmla="*/ 185653 h 411735"/>
                <a:gd name="connsiteX8" fmla="*/ 3717890 w 3717890"/>
                <a:gd name="connsiteY8" fmla="*/ 396668 h 41173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295859 w 3717890"/>
                <a:gd name="connsiteY5" fmla="*/ 3492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717890 w 3717890"/>
                <a:gd name="connsiteY6" fmla="*/ 396668 h 409915"/>
                <a:gd name="connsiteX0" fmla="*/ 0 w 3695665"/>
                <a:gd name="connsiteY0" fmla="*/ 397750 h 409914"/>
                <a:gd name="connsiteX1" fmla="*/ 541041 w 3695665"/>
                <a:gd name="connsiteY1" fmla="*/ 21181 h 409914"/>
                <a:gd name="connsiteX2" fmla="*/ 1109959 w 3695665"/>
                <a:gd name="connsiteY2" fmla="*/ 409891 h 409914"/>
                <a:gd name="connsiteX3" fmla="*/ 1828695 w 3695665"/>
                <a:gd name="connsiteY3" fmla="*/ 2 h 409914"/>
                <a:gd name="connsiteX4" fmla="*/ 2505284 w 3695665"/>
                <a:gd name="connsiteY4" fmla="*/ 405146 h 409914"/>
                <a:gd name="connsiteX5" fmla="*/ 3146634 w 3695665"/>
                <a:gd name="connsiteY5" fmla="*/ 15877 h 409914"/>
                <a:gd name="connsiteX6" fmla="*/ 3695665 w 3695665"/>
                <a:gd name="connsiteY6" fmla="*/ 396668 h 4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5665" h="409914">
                  <a:moveTo>
                    <a:pt x="0" y="397750"/>
                  </a:moveTo>
                  <a:cubicBezTo>
                    <a:pt x="117347" y="327897"/>
                    <a:pt x="356048" y="19158"/>
                    <a:pt x="541041" y="21181"/>
                  </a:cubicBezTo>
                  <a:cubicBezTo>
                    <a:pt x="726034" y="23204"/>
                    <a:pt x="895350" y="413421"/>
                    <a:pt x="1109959" y="409891"/>
                  </a:cubicBezTo>
                  <a:cubicBezTo>
                    <a:pt x="1324568" y="406361"/>
                    <a:pt x="1596141" y="793"/>
                    <a:pt x="1828695" y="2"/>
                  </a:cubicBezTo>
                  <a:cubicBezTo>
                    <a:pt x="2061249" y="-789"/>
                    <a:pt x="2285628" y="402500"/>
                    <a:pt x="2505284" y="405146"/>
                  </a:cubicBezTo>
                  <a:cubicBezTo>
                    <a:pt x="2724940" y="407792"/>
                    <a:pt x="2948237" y="17290"/>
                    <a:pt x="3146634" y="15877"/>
                  </a:cubicBezTo>
                  <a:cubicBezTo>
                    <a:pt x="3345031" y="14464"/>
                    <a:pt x="3581284" y="317337"/>
                    <a:pt x="3695665" y="396668"/>
                  </a:cubicBezTo>
                </a:path>
              </a:pathLst>
            </a:cu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9" name="Freeform 8">
              <a:extLst>
                <a:ext uri="{FF2B5EF4-FFF2-40B4-BE49-F238E27FC236}">
                  <a16:creationId xmlns:a16="http://schemas.microsoft.com/office/drawing/2014/main" id="{B3FB6420-B992-524F-A207-A6733337D88B}"/>
                </a:ext>
              </a:extLst>
            </p:cNvPr>
            <p:cNvSpPr/>
            <p:nvPr/>
          </p:nvSpPr>
          <p:spPr>
            <a:xfrm>
              <a:off x="3248297" y="4847799"/>
              <a:ext cx="4458789" cy="319531"/>
            </a:xfrm>
            <a:custGeom>
              <a:avLst/>
              <a:gdLst>
                <a:gd name="connsiteX0" fmla="*/ 0 w 3717890"/>
                <a:gd name="connsiteY0" fmla="*/ 350729 h 412506"/>
                <a:gd name="connsiteX1" fmla="*/ 301450 w 3717890"/>
                <a:gd name="connsiteY1" fmla="*/ 99520 h 412506"/>
                <a:gd name="connsiteX2" fmla="*/ 512466 w 3717890"/>
                <a:gd name="connsiteY2" fmla="*/ 9085 h 412506"/>
                <a:gd name="connsiteX3" fmla="*/ 823965 w 3717890"/>
                <a:gd name="connsiteY3" fmla="*/ 159810 h 412506"/>
                <a:gd name="connsiteX4" fmla="*/ 1004835 w 3717890"/>
                <a:gd name="connsiteY4" fmla="*/ 370825 h 412506"/>
                <a:gd name="connsiteX5" fmla="*/ 1316334 w 3717890"/>
                <a:gd name="connsiteY5" fmla="*/ 400970 h 412506"/>
                <a:gd name="connsiteX6" fmla="*/ 1547446 w 3717890"/>
                <a:gd name="connsiteY6" fmla="*/ 230148 h 412506"/>
                <a:gd name="connsiteX7" fmla="*/ 1818751 w 3717890"/>
                <a:gd name="connsiteY7" fmla="*/ 19133 h 412506"/>
                <a:gd name="connsiteX8" fmla="*/ 2009670 w 3717890"/>
                <a:gd name="connsiteY8" fmla="*/ 29181 h 412506"/>
                <a:gd name="connsiteX9" fmla="*/ 2200589 w 3717890"/>
                <a:gd name="connsiteY9" fmla="*/ 189955 h 412506"/>
                <a:gd name="connsiteX10" fmla="*/ 2381459 w 3717890"/>
                <a:gd name="connsiteY10" fmla="*/ 370825 h 412506"/>
                <a:gd name="connsiteX11" fmla="*/ 2642716 w 3717890"/>
                <a:gd name="connsiteY11" fmla="*/ 400970 h 412506"/>
                <a:gd name="connsiteX12" fmla="*/ 2863780 w 3717890"/>
                <a:gd name="connsiteY12" fmla="*/ 230148 h 412506"/>
                <a:gd name="connsiteX13" fmla="*/ 3034602 w 3717890"/>
                <a:gd name="connsiteY13" fmla="*/ 69375 h 412506"/>
                <a:gd name="connsiteX14" fmla="*/ 3295859 w 3717890"/>
                <a:gd name="connsiteY14" fmla="*/ 29181 h 412506"/>
                <a:gd name="connsiteX15" fmla="*/ 3557116 w 3717890"/>
                <a:gd name="connsiteY15" fmla="*/ 179907 h 412506"/>
                <a:gd name="connsiteX16" fmla="*/ 3717890 w 3717890"/>
                <a:gd name="connsiteY16" fmla="*/ 390922 h 412506"/>
                <a:gd name="connsiteX0" fmla="*/ 0 w 3717890"/>
                <a:gd name="connsiteY0" fmla="*/ 350729 h 413492"/>
                <a:gd name="connsiteX1" fmla="*/ 301450 w 3717890"/>
                <a:gd name="connsiteY1" fmla="*/ 99520 h 413492"/>
                <a:gd name="connsiteX2" fmla="*/ 512466 w 3717890"/>
                <a:gd name="connsiteY2" fmla="*/ 9085 h 413492"/>
                <a:gd name="connsiteX3" fmla="*/ 801740 w 3717890"/>
                <a:gd name="connsiteY3" fmla="*/ 134410 h 413492"/>
                <a:gd name="connsiteX4" fmla="*/ 1004835 w 3717890"/>
                <a:gd name="connsiteY4" fmla="*/ 370825 h 413492"/>
                <a:gd name="connsiteX5" fmla="*/ 1316334 w 3717890"/>
                <a:gd name="connsiteY5" fmla="*/ 400970 h 413492"/>
                <a:gd name="connsiteX6" fmla="*/ 1547446 w 3717890"/>
                <a:gd name="connsiteY6" fmla="*/ 230148 h 413492"/>
                <a:gd name="connsiteX7" fmla="*/ 1818751 w 3717890"/>
                <a:gd name="connsiteY7" fmla="*/ 19133 h 413492"/>
                <a:gd name="connsiteX8" fmla="*/ 2009670 w 3717890"/>
                <a:gd name="connsiteY8" fmla="*/ 29181 h 413492"/>
                <a:gd name="connsiteX9" fmla="*/ 2200589 w 3717890"/>
                <a:gd name="connsiteY9" fmla="*/ 189955 h 413492"/>
                <a:gd name="connsiteX10" fmla="*/ 2381459 w 3717890"/>
                <a:gd name="connsiteY10" fmla="*/ 370825 h 413492"/>
                <a:gd name="connsiteX11" fmla="*/ 2642716 w 3717890"/>
                <a:gd name="connsiteY11" fmla="*/ 400970 h 413492"/>
                <a:gd name="connsiteX12" fmla="*/ 2863780 w 3717890"/>
                <a:gd name="connsiteY12" fmla="*/ 230148 h 413492"/>
                <a:gd name="connsiteX13" fmla="*/ 3034602 w 3717890"/>
                <a:gd name="connsiteY13" fmla="*/ 69375 h 413492"/>
                <a:gd name="connsiteX14" fmla="*/ 3295859 w 3717890"/>
                <a:gd name="connsiteY14" fmla="*/ 29181 h 413492"/>
                <a:gd name="connsiteX15" fmla="*/ 3557116 w 3717890"/>
                <a:gd name="connsiteY15" fmla="*/ 179907 h 413492"/>
                <a:gd name="connsiteX16" fmla="*/ 3717890 w 3717890"/>
                <a:gd name="connsiteY16" fmla="*/ 390922 h 413492"/>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7339 h 413621"/>
                <a:gd name="connsiteX1" fmla="*/ 301450 w 3717890"/>
                <a:gd name="connsiteY1" fmla="*/ 96130 h 413621"/>
                <a:gd name="connsiteX2" fmla="*/ 512466 w 3717890"/>
                <a:gd name="connsiteY2" fmla="*/ 5695 h 413621"/>
                <a:gd name="connsiteX3" fmla="*/ 801740 w 3717890"/>
                <a:gd name="connsiteY3" fmla="*/ 131020 h 413621"/>
                <a:gd name="connsiteX4" fmla="*/ 1004835 w 3717890"/>
                <a:gd name="connsiteY4" fmla="*/ 367435 h 413621"/>
                <a:gd name="connsiteX5" fmla="*/ 1316334 w 3717890"/>
                <a:gd name="connsiteY5" fmla="*/ 397580 h 413621"/>
                <a:gd name="connsiteX6" fmla="*/ 1534746 w 3717890"/>
                <a:gd name="connsiteY6" fmla="*/ 179133 h 413621"/>
                <a:gd name="connsiteX7" fmla="*/ 1818751 w 3717890"/>
                <a:gd name="connsiteY7" fmla="*/ 15743 h 413621"/>
                <a:gd name="connsiteX8" fmla="*/ 2009670 w 3717890"/>
                <a:gd name="connsiteY8" fmla="*/ 25791 h 413621"/>
                <a:gd name="connsiteX9" fmla="*/ 2200589 w 3717890"/>
                <a:gd name="connsiteY9" fmla="*/ 186565 h 413621"/>
                <a:gd name="connsiteX10" fmla="*/ 2381459 w 3717890"/>
                <a:gd name="connsiteY10" fmla="*/ 367435 h 413621"/>
                <a:gd name="connsiteX11" fmla="*/ 2642716 w 3717890"/>
                <a:gd name="connsiteY11" fmla="*/ 397580 h 413621"/>
                <a:gd name="connsiteX12" fmla="*/ 2863780 w 3717890"/>
                <a:gd name="connsiteY12" fmla="*/ 226758 h 413621"/>
                <a:gd name="connsiteX13" fmla="*/ 3034602 w 3717890"/>
                <a:gd name="connsiteY13" fmla="*/ 65985 h 413621"/>
                <a:gd name="connsiteX14" fmla="*/ 3295859 w 3717890"/>
                <a:gd name="connsiteY14" fmla="*/ 25791 h 413621"/>
                <a:gd name="connsiteX15" fmla="*/ 3557116 w 3717890"/>
                <a:gd name="connsiteY15" fmla="*/ 176517 h 413621"/>
                <a:gd name="connsiteX16" fmla="*/ 3717890 w 3717890"/>
                <a:gd name="connsiteY16" fmla="*/ 387532 h 413621"/>
                <a:gd name="connsiteX0" fmla="*/ 0 w 3717890"/>
                <a:gd name="connsiteY0" fmla="*/ 342214 h 408496"/>
                <a:gd name="connsiteX1" fmla="*/ 301450 w 3717890"/>
                <a:gd name="connsiteY1" fmla="*/ 91005 h 408496"/>
                <a:gd name="connsiteX2" fmla="*/ 512466 w 3717890"/>
                <a:gd name="connsiteY2" fmla="*/ 570 h 408496"/>
                <a:gd name="connsiteX3" fmla="*/ 801740 w 3717890"/>
                <a:gd name="connsiteY3" fmla="*/ 125895 h 408496"/>
                <a:gd name="connsiteX4" fmla="*/ 1004835 w 3717890"/>
                <a:gd name="connsiteY4" fmla="*/ 362310 h 408496"/>
                <a:gd name="connsiteX5" fmla="*/ 1316334 w 3717890"/>
                <a:gd name="connsiteY5" fmla="*/ 392455 h 408496"/>
                <a:gd name="connsiteX6" fmla="*/ 1534746 w 3717890"/>
                <a:gd name="connsiteY6" fmla="*/ 174008 h 408496"/>
                <a:gd name="connsiteX7" fmla="*/ 1777476 w 3717890"/>
                <a:gd name="connsiteY7" fmla="*/ 26493 h 408496"/>
                <a:gd name="connsiteX8" fmla="*/ 2009670 w 3717890"/>
                <a:gd name="connsiteY8" fmla="*/ 20666 h 408496"/>
                <a:gd name="connsiteX9" fmla="*/ 2200589 w 3717890"/>
                <a:gd name="connsiteY9" fmla="*/ 181440 h 408496"/>
                <a:gd name="connsiteX10" fmla="*/ 2381459 w 3717890"/>
                <a:gd name="connsiteY10" fmla="*/ 362310 h 408496"/>
                <a:gd name="connsiteX11" fmla="*/ 2642716 w 3717890"/>
                <a:gd name="connsiteY11" fmla="*/ 392455 h 408496"/>
                <a:gd name="connsiteX12" fmla="*/ 2863780 w 3717890"/>
                <a:gd name="connsiteY12" fmla="*/ 221633 h 408496"/>
                <a:gd name="connsiteX13" fmla="*/ 3034602 w 3717890"/>
                <a:gd name="connsiteY13" fmla="*/ 60860 h 408496"/>
                <a:gd name="connsiteX14" fmla="*/ 3295859 w 3717890"/>
                <a:gd name="connsiteY14" fmla="*/ 20666 h 408496"/>
                <a:gd name="connsiteX15" fmla="*/ 3557116 w 3717890"/>
                <a:gd name="connsiteY15" fmla="*/ 171392 h 408496"/>
                <a:gd name="connsiteX16" fmla="*/ 3717890 w 3717890"/>
                <a:gd name="connsiteY16" fmla="*/ 382407 h 408496"/>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38160 h 404442"/>
                <a:gd name="connsiteX1" fmla="*/ 301450 w 3717890"/>
                <a:gd name="connsiteY1" fmla="*/ 86951 h 404442"/>
                <a:gd name="connsiteX2" fmla="*/ 563266 w 3717890"/>
                <a:gd name="connsiteY2" fmla="*/ 2866 h 404442"/>
                <a:gd name="connsiteX3" fmla="*/ 801740 w 3717890"/>
                <a:gd name="connsiteY3" fmla="*/ 121841 h 404442"/>
                <a:gd name="connsiteX4" fmla="*/ 1004835 w 3717890"/>
                <a:gd name="connsiteY4" fmla="*/ 358256 h 404442"/>
                <a:gd name="connsiteX5" fmla="*/ 1316334 w 3717890"/>
                <a:gd name="connsiteY5" fmla="*/ 388401 h 404442"/>
                <a:gd name="connsiteX6" fmla="*/ 1534746 w 3717890"/>
                <a:gd name="connsiteY6" fmla="*/ 169954 h 404442"/>
                <a:gd name="connsiteX7" fmla="*/ 1777476 w 3717890"/>
                <a:gd name="connsiteY7" fmla="*/ 22439 h 404442"/>
                <a:gd name="connsiteX8" fmla="*/ 2009670 w 3717890"/>
                <a:gd name="connsiteY8" fmla="*/ 16612 h 404442"/>
                <a:gd name="connsiteX9" fmla="*/ 2200589 w 3717890"/>
                <a:gd name="connsiteY9" fmla="*/ 177386 h 404442"/>
                <a:gd name="connsiteX10" fmla="*/ 2381459 w 3717890"/>
                <a:gd name="connsiteY10" fmla="*/ 358256 h 404442"/>
                <a:gd name="connsiteX11" fmla="*/ 2642716 w 3717890"/>
                <a:gd name="connsiteY11" fmla="*/ 388401 h 404442"/>
                <a:gd name="connsiteX12" fmla="*/ 2863780 w 3717890"/>
                <a:gd name="connsiteY12" fmla="*/ 217579 h 404442"/>
                <a:gd name="connsiteX13" fmla="*/ 3034602 w 3717890"/>
                <a:gd name="connsiteY13" fmla="*/ 56806 h 404442"/>
                <a:gd name="connsiteX14" fmla="*/ 3295859 w 3717890"/>
                <a:gd name="connsiteY14" fmla="*/ 16612 h 404442"/>
                <a:gd name="connsiteX15" fmla="*/ 3557116 w 3717890"/>
                <a:gd name="connsiteY15" fmla="*/ 167338 h 404442"/>
                <a:gd name="connsiteX16" fmla="*/ 3717890 w 3717890"/>
                <a:gd name="connsiteY16" fmla="*/ 378353 h 404442"/>
                <a:gd name="connsiteX0" fmla="*/ 0 w 3717890"/>
                <a:gd name="connsiteY0" fmla="*/ 349509 h 415791"/>
                <a:gd name="connsiteX1" fmla="*/ 301450 w 3717890"/>
                <a:gd name="connsiteY1" fmla="*/ 98300 h 415791"/>
                <a:gd name="connsiteX2" fmla="*/ 563266 w 3717890"/>
                <a:gd name="connsiteY2" fmla="*/ 14215 h 415791"/>
                <a:gd name="connsiteX3" fmla="*/ 801740 w 3717890"/>
                <a:gd name="connsiteY3" fmla="*/ 133190 h 415791"/>
                <a:gd name="connsiteX4" fmla="*/ 1004835 w 3717890"/>
                <a:gd name="connsiteY4" fmla="*/ 369605 h 415791"/>
                <a:gd name="connsiteX5" fmla="*/ 1316334 w 3717890"/>
                <a:gd name="connsiteY5" fmla="*/ 399750 h 415791"/>
                <a:gd name="connsiteX6" fmla="*/ 1534746 w 3717890"/>
                <a:gd name="connsiteY6" fmla="*/ 181303 h 415791"/>
                <a:gd name="connsiteX7" fmla="*/ 1790176 w 3717890"/>
                <a:gd name="connsiteY7" fmla="*/ 14738 h 415791"/>
                <a:gd name="connsiteX8" fmla="*/ 2009670 w 3717890"/>
                <a:gd name="connsiteY8" fmla="*/ 27961 h 415791"/>
                <a:gd name="connsiteX9" fmla="*/ 2200589 w 3717890"/>
                <a:gd name="connsiteY9" fmla="*/ 188735 h 415791"/>
                <a:gd name="connsiteX10" fmla="*/ 2381459 w 3717890"/>
                <a:gd name="connsiteY10" fmla="*/ 369605 h 415791"/>
                <a:gd name="connsiteX11" fmla="*/ 2642716 w 3717890"/>
                <a:gd name="connsiteY11" fmla="*/ 399750 h 415791"/>
                <a:gd name="connsiteX12" fmla="*/ 2863780 w 3717890"/>
                <a:gd name="connsiteY12" fmla="*/ 228928 h 415791"/>
                <a:gd name="connsiteX13" fmla="*/ 3034602 w 3717890"/>
                <a:gd name="connsiteY13" fmla="*/ 68155 h 415791"/>
                <a:gd name="connsiteX14" fmla="*/ 3295859 w 3717890"/>
                <a:gd name="connsiteY14" fmla="*/ 27961 h 415791"/>
                <a:gd name="connsiteX15" fmla="*/ 3557116 w 3717890"/>
                <a:gd name="connsiteY15" fmla="*/ 178687 h 415791"/>
                <a:gd name="connsiteX16" fmla="*/ 3717890 w 3717890"/>
                <a:gd name="connsiteY16" fmla="*/ 389702 h 415791"/>
                <a:gd name="connsiteX0" fmla="*/ 0 w 3717890"/>
                <a:gd name="connsiteY0" fmla="*/ 335938 h 402220"/>
                <a:gd name="connsiteX1" fmla="*/ 301450 w 3717890"/>
                <a:gd name="connsiteY1" fmla="*/ 84729 h 402220"/>
                <a:gd name="connsiteX2" fmla="*/ 563266 w 3717890"/>
                <a:gd name="connsiteY2" fmla="*/ 644 h 402220"/>
                <a:gd name="connsiteX3" fmla="*/ 801740 w 3717890"/>
                <a:gd name="connsiteY3" fmla="*/ 119619 h 402220"/>
                <a:gd name="connsiteX4" fmla="*/ 1004835 w 3717890"/>
                <a:gd name="connsiteY4" fmla="*/ 356034 h 402220"/>
                <a:gd name="connsiteX5" fmla="*/ 1316334 w 3717890"/>
                <a:gd name="connsiteY5" fmla="*/ 386179 h 402220"/>
                <a:gd name="connsiteX6" fmla="*/ 1534746 w 3717890"/>
                <a:gd name="connsiteY6" fmla="*/ 167732 h 402220"/>
                <a:gd name="connsiteX7" fmla="*/ 2009670 w 3717890"/>
                <a:gd name="connsiteY7" fmla="*/ 14390 h 402220"/>
                <a:gd name="connsiteX8" fmla="*/ 2200589 w 3717890"/>
                <a:gd name="connsiteY8" fmla="*/ 175164 h 402220"/>
                <a:gd name="connsiteX9" fmla="*/ 2381459 w 3717890"/>
                <a:gd name="connsiteY9" fmla="*/ 356034 h 402220"/>
                <a:gd name="connsiteX10" fmla="*/ 2642716 w 3717890"/>
                <a:gd name="connsiteY10" fmla="*/ 386179 h 402220"/>
                <a:gd name="connsiteX11" fmla="*/ 2863780 w 3717890"/>
                <a:gd name="connsiteY11" fmla="*/ 215357 h 402220"/>
                <a:gd name="connsiteX12" fmla="*/ 3034602 w 3717890"/>
                <a:gd name="connsiteY12" fmla="*/ 54584 h 402220"/>
                <a:gd name="connsiteX13" fmla="*/ 3295859 w 3717890"/>
                <a:gd name="connsiteY13" fmla="*/ 14390 h 402220"/>
                <a:gd name="connsiteX14" fmla="*/ 3557116 w 3717890"/>
                <a:gd name="connsiteY14" fmla="*/ 165116 h 402220"/>
                <a:gd name="connsiteX15" fmla="*/ 3717890 w 3717890"/>
                <a:gd name="connsiteY15" fmla="*/ 376131 h 402220"/>
                <a:gd name="connsiteX0" fmla="*/ 0 w 3717890"/>
                <a:gd name="connsiteY0" fmla="*/ 356482 h 422764"/>
                <a:gd name="connsiteX1" fmla="*/ 301450 w 3717890"/>
                <a:gd name="connsiteY1" fmla="*/ 105273 h 422764"/>
                <a:gd name="connsiteX2" fmla="*/ 563266 w 3717890"/>
                <a:gd name="connsiteY2" fmla="*/ 21188 h 422764"/>
                <a:gd name="connsiteX3" fmla="*/ 801740 w 3717890"/>
                <a:gd name="connsiteY3" fmla="*/ 140163 h 422764"/>
                <a:gd name="connsiteX4" fmla="*/ 1004835 w 3717890"/>
                <a:gd name="connsiteY4" fmla="*/ 376578 h 422764"/>
                <a:gd name="connsiteX5" fmla="*/ 1316334 w 3717890"/>
                <a:gd name="connsiteY5" fmla="*/ 406723 h 422764"/>
                <a:gd name="connsiteX6" fmla="*/ 1534746 w 3717890"/>
                <a:gd name="connsiteY6" fmla="*/ 188276 h 422764"/>
                <a:gd name="connsiteX7" fmla="*/ 1850920 w 3717890"/>
                <a:gd name="connsiteY7" fmla="*/ 9 h 422764"/>
                <a:gd name="connsiteX8" fmla="*/ 2200589 w 3717890"/>
                <a:gd name="connsiteY8" fmla="*/ 195708 h 422764"/>
                <a:gd name="connsiteX9" fmla="*/ 2381459 w 3717890"/>
                <a:gd name="connsiteY9" fmla="*/ 376578 h 422764"/>
                <a:gd name="connsiteX10" fmla="*/ 2642716 w 3717890"/>
                <a:gd name="connsiteY10" fmla="*/ 406723 h 422764"/>
                <a:gd name="connsiteX11" fmla="*/ 2863780 w 3717890"/>
                <a:gd name="connsiteY11" fmla="*/ 235901 h 422764"/>
                <a:gd name="connsiteX12" fmla="*/ 3034602 w 3717890"/>
                <a:gd name="connsiteY12" fmla="*/ 75128 h 422764"/>
                <a:gd name="connsiteX13" fmla="*/ 3295859 w 3717890"/>
                <a:gd name="connsiteY13" fmla="*/ 34934 h 422764"/>
                <a:gd name="connsiteX14" fmla="*/ 3557116 w 3717890"/>
                <a:gd name="connsiteY14" fmla="*/ 185660 h 422764"/>
                <a:gd name="connsiteX15" fmla="*/ 3717890 w 3717890"/>
                <a:gd name="connsiteY15" fmla="*/ 396675 h 422764"/>
                <a:gd name="connsiteX0" fmla="*/ 0 w 3717890"/>
                <a:gd name="connsiteY0" fmla="*/ 356586 h 422868"/>
                <a:gd name="connsiteX1" fmla="*/ 301450 w 3717890"/>
                <a:gd name="connsiteY1" fmla="*/ 105377 h 422868"/>
                <a:gd name="connsiteX2" fmla="*/ 563266 w 3717890"/>
                <a:gd name="connsiteY2" fmla="*/ 21292 h 422868"/>
                <a:gd name="connsiteX3" fmla="*/ 801740 w 3717890"/>
                <a:gd name="connsiteY3" fmla="*/ 140267 h 422868"/>
                <a:gd name="connsiteX4" fmla="*/ 1004835 w 3717890"/>
                <a:gd name="connsiteY4" fmla="*/ 376682 h 422868"/>
                <a:gd name="connsiteX5" fmla="*/ 1316334 w 3717890"/>
                <a:gd name="connsiteY5" fmla="*/ 406827 h 422868"/>
                <a:gd name="connsiteX6" fmla="*/ 1534746 w 3717890"/>
                <a:gd name="connsiteY6" fmla="*/ 188380 h 422868"/>
                <a:gd name="connsiteX7" fmla="*/ 1850920 w 3717890"/>
                <a:gd name="connsiteY7" fmla="*/ 113 h 422868"/>
                <a:gd name="connsiteX8" fmla="*/ 2200589 w 3717890"/>
                <a:gd name="connsiteY8" fmla="*/ 195812 h 422868"/>
                <a:gd name="connsiteX9" fmla="*/ 2381459 w 3717890"/>
                <a:gd name="connsiteY9" fmla="*/ 376682 h 422868"/>
                <a:gd name="connsiteX10" fmla="*/ 2642716 w 3717890"/>
                <a:gd name="connsiteY10" fmla="*/ 406827 h 422868"/>
                <a:gd name="connsiteX11" fmla="*/ 2863780 w 3717890"/>
                <a:gd name="connsiteY11" fmla="*/ 236005 h 422868"/>
                <a:gd name="connsiteX12" fmla="*/ 3034602 w 3717890"/>
                <a:gd name="connsiteY12" fmla="*/ 75232 h 422868"/>
                <a:gd name="connsiteX13" fmla="*/ 3295859 w 3717890"/>
                <a:gd name="connsiteY13" fmla="*/ 35038 h 422868"/>
                <a:gd name="connsiteX14" fmla="*/ 3557116 w 3717890"/>
                <a:gd name="connsiteY14" fmla="*/ 185764 h 422868"/>
                <a:gd name="connsiteX15" fmla="*/ 3717890 w 3717890"/>
                <a:gd name="connsiteY15" fmla="*/ 396779 h 422868"/>
                <a:gd name="connsiteX0" fmla="*/ 0 w 3717890"/>
                <a:gd name="connsiteY0" fmla="*/ 356483 h 422765"/>
                <a:gd name="connsiteX1" fmla="*/ 301450 w 3717890"/>
                <a:gd name="connsiteY1" fmla="*/ 105274 h 422765"/>
                <a:gd name="connsiteX2" fmla="*/ 563266 w 3717890"/>
                <a:gd name="connsiteY2" fmla="*/ 21189 h 422765"/>
                <a:gd name="connsiteX3" fmla="*/ 801740 w 3717890"/>
                <a:gd name="connsiteY3" fmla="*/ 140164 h 422765"/>
                <a:gd name="connsiteX4" fmla="*/ 1004835 w 3717890"/>
                <a:gd name="connsiteY4" fmla="*/ 376579 h 422765"/>
                <a:gd name="connsiteX5" fmla="*/ 1316334 w 3717890"/>
                <a:gd name="connsiteY5" fmla="*/ 406724 h 422765"/>
                <a:gd name="connsiteX6" fmla="*/ 1534746 w 3717890"/>
                <a:gd name="connsiteY6" fmla="*/ 188277 h 422765"/>
                <a:gd name="connsiteX7" fmla="*/ 1850920 w 3717890"/>
                <a:gd name="connsiteY7" fmla="*/ 10 h 422765"/>
                <a:gd name="connsiteX8" fmla="*/ 2200589 w 3717890"/>
                <a:gd name="connsiteY8" fmla="*/ 195709 h 422765"/>
                <a:gd name="connsiteX9" fmla="*/ 2381459 w 3717890"/>
                <a:gd name="connsiteY9" fmla="*/ 376579 h 422765"/>
                <a:gd name="connsiteX10" fmla="*/ 2642716 w 3717890"/>
                <a:gd name="connsiteY10" fmla="*/ 406724 h 422765"/>
                <a:gd name="connsiteX11" fmla="*/ 2863780 w 3717890"/>
                <a:gd name="connsiteY11" fmla="*/ 235902 h 422765"/>
                <a:gd name="connsiteX12" fmla="*/ 3034602 w 3717890"/>
                <a:gd name="connsiteY12" fmla="*/ 75129 h 422765"/>
                <a:gd name="connsiteX13" fmla="*/ 3295859 w 3717890"/>
                <a:gd name="connsiteY13" fmla="*/ 34935 h 422765"/>
                <a:gd name="connsiteX14" fmla="*/ 3557116 w 3717890"/>
                <a:gd name="connsiteY14" fmla="*/ 185661 h 422765"/>
                <a:gd name="connsiteX15" fmla="*/ 3717890 w 3717890"/>
                <a:gd name="connsiteY15" fmla="*/ 396676 h 422765"/>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316334 w 3717890"/>
                <a:gd name="connsiteY4" fmla="*/ 406724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801740 w 3717890"/>
                <a:gd name="connsiteY3" fmla="*/ 140164 h 417206"/>
                <a:gd name="connsiteX4" fmla="*/ 1132184 w 3717890"/>
                <a:gd name="connsiteY4" fmla="*/ 409899 h 417206"/>
                <a:gd name="connsiteX5" fmla="*/ 1534746 w 3717890"/>
                <a:gd name="connsiteY5" fmla="*/ 188277 h 417206"/>
                <a:gd name="connsiteX6" fmla="*/ 1850920 w 3717890"/>
                <a:gd name="connsiteY6" fmla="*/ 10 h 417206"/>
                <a:gd name="connsiteX7" fmla="*/ 2200589 w 3717890"/>
                <a:gd name="connsiteY7" fmla="*/ 195709 h 417206"/>
                <a:gd name="connsiteX8" fmla="*/ 2381459 w 3717890"/>
                <a:gd name="connsiteY8" fmla="*/ 376579 h 417206"/>
                <a:gd name="connsiteX9" fmla="*/ 2642716 w 3717890"/>
                <a:gd name="connsiteY9" fmla="*/ 406724 h 417206"/>
                <a:gd name="connsiteX10" fmla="*/ 2863780 w 3717890"/>
                <a:gd name="connsiteY10" fmla="*/ 235902 h 417206"/>
                <a:gd name="connsiteX11" fmla="*/ 3034602 w 3717890"/>
                <a:gd name="connsiteY11" fmla="*/ 75129 h 417206"/>
                <a:gd name="connsiteX12" fmla="*/ 3295859 w 3717890"/>
                <a:gd name="connsiteY12" fmla="*/ 34935 h 417206"/>
                <a:gd name="connsiteX13" fmla="*/ 3557116 w 3717890"/>
                <a:gd name="connsiteY13" fmla="*/ 185661 h 417206"/>
                <a:gd name="connsiteX14" fmla="*/ 3717890 w 3717890"/>
                <a:gd name="connsiteY14" fmla="*/ 396676 h 417206"/>
                <a:gd name="connsiteX0" fmla="*/ 0 w 3717890"/>
                <a:gd name="connsiteY0" fmla="*/ 356483 h 417206"/>
                <a:gd name="connsiteX1" fmla="*/ 301450 w 3717890"/>
                <a:gd name="connsiteY1" fmla="*/ 105274 h 417206"/>
                <a:gd name="connsiteX2" fmla="*/ 563266 w 3717890"/>
                <a:gd name="connsiteY2" fmla="*/ 21189 h 417206"/>
                <a:gd name="connsiteX3" fmla="*/ 1132184 w 3717890"/>
                <a:gd name="connsiteY3" fmla="*/ 409899 h 417206"/>
                <a:gd name="connsiteX4" fmla="*/ 1534746 w 3717890"/>
                <a:gd name="connsiteY4" fmla="*/ 188277 h 417206"/>
                <a:gd name="connsiteX5" fmla="*/ 1850920 w 3717890"/>
                <a:gd name="connsiteY5" fmla="*/ 10 h 417206"/>
                <a:gd name="connsiteX6" fmla="*/ 2200589 w 3717890"/>
                <a:gd name="connsiteY6" fmla="*/ 195709 h 417206"/>
                <a:gd name="connsiteX7" fmla="*/ 2381459 w 3717890"/>
                <a:gd name="connsiteY7" fmla="*/ 376579 h 417206"/>
                <a:gd name="connsiteX8" fmla="*/ 2642716 w 3717890"/>
                <a:gd name="connsiteY8" fmla="*/ 406724 h 417206"/>
                <a:gd name="connsiteX9" fmla="*/ 2863780 w 3717890"/>
                <a:gd name="connsiteY9" fmla="*/ 235902 h 417206"/>
                <a:gd name="connsiteX10" fmla="*/ 3034602 w 3717890"/>
                <a:gd name="connsiteY10" fmla="*/ 75129 h 417206"/>
                <a:gd name="connsiteX11" fmla="*/ 3295859 w 3717890"/>
                <a:gd name="connsiteY11" fmla="*/ 34935 h 417206"/>
                <a:gd name="connsiteX12" fmla="*/ 3557116 w 3717890"/>
                <a:gd name="connsiteY12" fmla="*/ 185661 h 417206"/>
                <a:gd name="connsiteX13" fmla="*/ 3717890 w 3717890"/>
                <a:gd name="connsiteY13" fmla="*/ 396676 h 417206"/>
                <a:gd name="connsiteX0" fmla="*/ 0 w 3717890"/>
                <a:gd name="connsiteY0" fmla="*/ 356483 h 417206"/>
                <a:gd name="connsiteX1" fmla="*/ 563266 w 3717890"/>
                <a:gd name="connsiteY1" fmla="*/ 21189 h 417206"/>
                <a:gd name="connsiteX2" fmla="*/ 1132184 w 3717890"/>
                <a:gd name="connsiteY2" fmla="*/ 409899 h 417206"/>
                <a:gd name="connsiteX3" fmla="*/ 1534746 w 3717890"/>
                <a:gd name="connsiteY3" fmla="*/ 188277 h 417206"/>
                <a:gd name="connsiteX4" fmla="*/ 1850920 w 3717890"/>
                <a:gd name="connsiteY4" fmla="*/ 10 h 417206"/>
                <a:gd name="connsiteX5" fmla="*/ 2200589 w 3717890"/>
                <a:gd name="connsiteY5" fmla="*/ 195709 h 417206"/>
                <a:gd name="connsiteX6" fmla="*/ 2381459 w 3717890"/>
                <a:gd name="connsiteY6" fmla="*/ 376579 h 417206"/>
                <a:gd name="connsiteX7" fmla="*/ 2642716 w 3717890"/>
                <a:gd name="connsiteY7" fmla="*/ 406724 h 417206"/>
                <a:gd name="connsiteX8" fmla="*/ 2863780 w 3717890"/>
                <a:gd name="connsiteY8" fmla="*/ 235902 h 417206"/>
                <a:gd name="connsiteX9" fmla="*/ 3034602 w 3717890"/>
                <a:gd name="connsiteY9" fmla="*/ 75129 h 417206"/>
                <a:gd name="connsiteX10" fmla="*/ 3295859 w 3717890"/>
                <a:gd name="connsiteY10" fmla="*/ 34935 h 417206"/>
                <a:gd name="connsiteX11" fmla="*/ 3557116 w 3717890"/>
                <a:gd name="connsiteY11" fmla="*/ 185661 h 417206"/>
                <a:gd name="connsiteX12" fmla="*/ 3717890 w 3717890"/>
                <a:gd name="connsiteY12" fmla="*/ 396676 h 417206"/>
                <a:gd name="connsiteX0" fmla="*/ 0 w 3717890"/>
                <a:gd name="connsiteY0" fmla="*/ 361381 h 422104"/>
                <a:gd name="connsiteX1" fmla="*/ 563266 w 3717890"/>
                <a:gd name="connsiteY1" fmla="*/ 26087 h 422104"/>
                <a:gd name="connsiteX2" fmla="*/ 1132184 w 3717890"/>
                <a:gd name="connsiteY2" fmla="*/ 414797 h 422104"/>
                <a:gd name="connsiteX3" fmla="*/ 1850920 w 3717890"/>
                <a:gd name="connsiteY3" fmla="*/ 4908 h 422104"/>
                <a:gd name="connsiteX4" fmla="*/ 2200589 w 3717890"/>
                <a:gd name="connsiteY4" fmla="*/ 200607 h 422104"/>
                <a:gd name="connsiteX5" fmla="*/ 2381459 w 3717890"/>
                <a:gd name="connsiteY5" fmla="*/ 381477 h 422104"/>
                <a:gd name="connsiteX6" fmla="*/ 2642716 w 3717890"/>
                <a:gd name="connsiteY6" fmla="*/ 411622 h 422104"/>
                <a:gd name="connsiteX7" fmla="*/ 2863780 w 3717890"/>
                <a:gd name="connsiteY7" fmla="*/ 240800 h 422104"/>
                <a:gd name="connsiteX8" fmla="*/ 3034602 w 3717890"/>
                <a:gd name="connsiteY8" fmla="*/ 80027 h 422104"/>
                <a:gd name="connsiteX9" fmla="*/ 3295859 w 3717890"/>
                <a:gd name="connsiteY9" fmla="*/ 39833 h 422104"/>
                <a:gd name="connsiteX10" fmla="*/ 3557116 w 3717890"/>
                <a:gd name="connsiteY10" fmla="*/ 190559 h 422104"/>
                <a:gd name="connsiteX11" fmla="*/ 3717890 w 3717890"/>
                <a:gd name="connsiteY11" fmla="*/ 401574 h 422104"/>
                <a:gd name="connsiteX0" fmla="*/ 0 w 3717890"/>
                <a:gd name="connsiteY0" fmla="*/ 356546 h 426194"/>
                <a:gd name="connsiteX1" fmla="*/ 563266 w 3717890"/>
                <a:gd name="connsiteY1" fmla="*/ 21252 h 426194"/>
                <a:gd name="connsiteX2" fmla="*/ 1132184 w 3717890"/>
                <a:gd name="connsiteY2" fmla="*/ 409962 h 426194"/>
                <a:gd name="connsiteX3" fmla="*/ 1850920 w 3717890"/>
                <a:gd name="connsiteY3" fmla="*/ 73 h 426194"/>
                <a:gd name="connsiteX4" fmla="*/ 2381459 w 3717890"/>
                <a:gd name="connsiteY4" fmla="*/ 376642 h 426194"/>
                <a:gd name="connsiteX5" fmla="*/ 2642716 w 3717890"/>
                <a:gd name="connsiteY5" fmla="*/ 406787 h 426194"/>
                <a:gd name="connsiteX6" fmla="*/ 2863780 w 3717890"/>
                <a:gd name="connsiteY6" fmla="*/ 235965 h 426194"/>
                <a:gd name="connsiteX7" fmla="*/ 3034602 w 3717890"/>
                <a:gd name="connsiteY7" fmla="*/ 75192 h 426194"/>
                <a:gd name="connsiteX8" fmla="*/ 3295859 w 3717890"/>
                <a:gd name="connsiteY8" fmla="*/ 34998 h 426194"/>
                <a:gd name="connsiteX9" fmla="*/ 3557116 w 3717890"/>
                <a:gd name="connsiteY9" fmla="*/ 185724 h 426194"/>
                <a:gd name="connsiteX10" fmla="*/ 3717890 w 3717890"/>
                <a:gd name="connsiteY10" fmla="*/ 396739 h 426194"/>
                <a:gd name="connsiteX0" fmla="*/ 0 w 3717890"/>
                <a:gd name="connsiteY0" fmla="*/ 356475 h 443140"/>
                <a:gd name="connsiteX1" fmla="*/ 563266 w 3717890"/>
                <a:gd name="connsiteY1" fmla="*/ 21181 h 443140"/>
                <a:gd name="connsiteX2" fmla="*/ 1132184 w 3717890"/>
                <a:gd name="connsiteY2" fmla="*/ 409891 h 443140"/>
                <a:gd name="connsiteX3" fmla="*/ 1850920 w 3717890"/>
                <a:gd name="connsiteY3" fmla="*/ 2 h 443140"/>
                <a:gd name="connsiteX4" fmla="*/ 2527509 w 3717890"/>
                <a:gd name="connsiteY4" fmla="*/ 405146 h 443140"/>
                <a:gd name="connsiteX5" fmla="*/ 2642716 w 3717890"/>
                <a:gd name="connsiteY5" fmla="*/ 406716 h 443140"/>
                <a:gd name="connsiteX6" fmla="*/ 2863780 w 3717890"/>
                <a:gd name="connsiteY6" fmla="*/ 235894 h 443140"/>
                <a:gd name="connsiteX7" fmla="*/ 3034602 w 3717890"/>
                <a:gd name="connsiteY7" fmla="*/ 75121 h 443140"/>
                <a:gd name="connsiteX8" fmla="*/ 3295859 w 3717890"/>
                <a:gd name="connsiteY8" fmla="*/ 34927 h 443140"/>
                <a:gd name="connsiteX9" fmla="*/ 3557116 w 3717890"/>
                <a:gd name="connsiteY9" fmla="*/ 185653 h 443140"/>
                <a:gd name="connsiteX10" fmla="*/ 3717890 w 3717890"/>
                <a:gd name="connsiteY10" fmla="*/ 396668 h 443140"/>
                <a:gd name="connsiteX0" fmla="*/ 0 w 3717890"/>
                <a:gd name="connsiteY0" fmla="*/ 356475 h 411507"/>
                <a:gd name="connsiteX1" fmla="*/ 563266 w 3717890"/>
                <a:gd name="connsiteY1" fmla="*/ 21181 h 411507"/>
                <a:gd name="connsiteX2" fmla="*/ 1132184 w 3717890"/>
                <a:gd name="connsiteY2" fmla="*/ 409891 h 411507"/>
                <a:gd name="connsiteX3" fmla="*/ 1850920 w 3717890"/>
                <a:gd name="connsiteY3" fmla="*/ 2 h 411507"/>
                <a:gd name="connsiteX4" fmla="*/ 2527509 w 3717890"/>
                <a:gd name="connsiteY4" fmla="*/ 405146 h 411507"/>
                <a:gd name="connsiteX5" fmla="*/ 2863780 w 3717890"/>
                <a:gd name="connsiteY5" fmla="*/ 235894 h 411507"/>
                <a:gd name="connsiteX6" fmla="*/ 3034602 w 3717890"/>
                <a:gd name="connsiteY6" fmla="*/ 75121 h 411507"/>
                <a:gd name="connsiteX7" fmla="*/ 3295859 w 3717890"/>
                <a:gd name="connsiteY7" fmla="*/ 34927 h 411507"/>
                <a:gd name="connsiteX8" fmla="*/ 3557116 w 3717890"/>
                <a:gd name="connsiteY8" fmla="*/ 185653 h 411507"/>
                <a:gd name="connsiteX9" fmla="*/ 3717890 w 3717890"/>
                <a:gd name="connsiteY9" fmla="*/ 396668 h 411507"/>
                <a:gd name="connsiteX0" fmla="*/ 0 w 3717890"/>
                <a:gd name="connsiteY0" fmla="*/ 356475 h 411735"/>
                <a:gd name="connsiteX1" fmla="*/ 563266 w 3717890"/>
                <a:gd name="connsiteY1" fmla="*/ 21181 h 411735"/>
                <a:gd name="connsiteX2" fmla="*/ 1132184 w 3717890"/>
                <a:gd name="connsiteY2" fmla="*/ 409891 h 411735"/>
                <a:gd name="connsiteX3" fmla="*/ 1850920 w 3717890"/>
                <a:gd name="connsiteY3" fmla="*/ 2 h 411735"/>
                <a:gd name="connsiteX4" fmla="*/ 2527509 w 3717890"/>
                <a:gd name="connsiteY4" fmla="*/ 405146 h 411735"/>
                <a:gd name="connsiteX5" fmla="*/ 2863780 w 3717890"/>
                <a:gd name="connsiteY5" fmla="*/ 235894 h 411735"/>
                <a:gd name="connsiteX6" fmla="*/ 3295859 w 3717890"/>
                <a:gd name="connsiteY6" fmla="*/ 34927 h 411735"/>
                <a:gd name="connsiteX7" fmla="*/ 3557116 w 3717890"/>
                <a:gd name="connsiteY7" fmla="*/ 185653 h 411735"/>
                <a:gd name="connsiteX8" fmla="*/ 3717890 w 3717890"/>
                <a:gd name="connsiteY8" fmla="*/ 396668 h 41173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295859 w 3717890"/>
                <a:gd name="connsiteY5" fmla="*/ 3492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557116 w 3717890"/>
                <a:gd name="connsiteY6" fmla="*/ 185653 h 409915"/>
                <a:gd name="connsiteX7" fmla="*/ 3717890 w 3717890"/>
                <a:gd name="connsiteY7" fmla="*/ 396668 h 409915"/>
                <a:gd name="connsiteX0" fmla="*/ 0 w 3717890"/>
                <a:gd name="connsiteY0" fmla="*/ 356475 h 409915"/>
                <a:gd name="connsiteX1" fmla="*/ 563266 w 3717890"/>
                <a:gd name="connsiteY1" fmla="*/ 21181 h 409915"/>
                <a:gd name="connsiteX2" fmla="*/ 1132184 w 3717890"/>
                <a:gd name="connsiteY2" fmla="*/ 409891 h 409915"/>
                <a:gd name="connsiteX3" fmla="*/ 1850920 w 3717890"/>
                <a:gd name="connsiteY3" fmla="*/ 2 h 409915"/>
                <a:gd name="connsiteX4" fmla="*/ 2527509 w 3717890"/>
                <a:gd name="connsiteY4" fmla="*/ 405146 h 409915"/>
                <a:gd name="connsiteX5" fmla="*/ 3168859 w 3717890"/>
                <a:gd name="connsiteY5" fmla="*/ 15877 h 409915"/>
                <a:gd name="connsiteX6" fmla="*/ 3717890 w 3717890"/>
                <a:gd name="connsiteY6" fmla="*/ 396668 h 409915"/>
                <a:gd name="connsiteX0" fmla="*/ 0 w 3695665"/>
                <a:gd name="connsiteY0" fmla="*/ 397750 h 409914"/>
                <a:gd name="connsiteX1" fmla="*/ 541041 w 3695665"/>
                <a:gd name="connsiteY1" fmla="*/ 21181 h 409914"/>
                <a:gd name="connsiteX2" fmla="*/ 1109959 w 3695665"/>
                <a:gd name="connsiteY2" fmla="*/ 409891 h 409914"/>
                <a:gd name="connsiteX3" fmla="*/ 1828695 w 3695665"/>
                <a:gd name="connsiteY3" fmla="*/ 2 h 409914"/>
                <a:gd name="connsiteX4" fmla="*/ 2505284 w 3695665"/>
                <a:gd name="connsiteY4" fmla="*/ 405146 h 409914"/>
                <a:gd name="connsiteX5" fmla="*/ 3146634 w 3695665"/>
                <a:gd name="connsiteY5" fmla="*/ 15877 h 409914"/>
                <a:gd name="connsiteX6" fmla="*/ 3695665 w 3695665"/>
                <a:gd name="connsiteY6" fmla="*/ 396668 h 4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5665" h="409914">
                  <a:moveTo>
                    <a:pt x="0" y="397750"/>
                  </a:moveTo>
                  <a:cubicBezTo>
                    <a:pt x="117347" y="327897"/>
                    <a:pt x="356048" y="19158"/>
                    <a:pt x="541041" y="21181"/>
                  </a:cubicBezTo>
                  <a:cubicBezTo>
                    <a:pt x="726034" y="23204"/>
                    <a:pt x="895350" y="413421"/>
                    <a:pt x="1109959" y="409891"/>
                  </a:cubicBezTo>
                  <a:cubicBezTo>
                    <a:pt x="1324568" y="406361"/>
                    <a:pt x="1596141" y="793"/>
                    <a:pt x="1828695" y="2"/>
                  </a:cubicBezTo>
                  <a:cubicBezTo>
                    <a:pt x="2061249" y="-789"/>
                    <a:pt x="2285628" y="402500"/>
                    <a:pt x="2505284" y="405146"/>
                  </a:cubicBezTo>
                  <a:cubicBezTo>
                    <a:pt x="2724940" y="407792"/>
                    <a:pt x="2948237" y="17290"/>
                    <a:pt x="3146634" y="15877"/>
                  </a:cubicBezTo>
                  <a:cubicBezTo>
                    <a:pt x="3345031" y="14464"/>
                    <a:pt x="3581284" y="317337"/>
                    <a:pt x="3695665" y="396668"/>
                  </a:cubicBezTo>
                </a:path>
              </a:pathLst>
            </a:cu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grpSp>
      <p:sp>
        <p:nvSpPr>
          <p:cNvPr id="11" name="Oval 10">
            <a:extLst>
              <a:ext uri="{FF2B5EF4-FFF2-40B4-BE49-F238E27FC236}">
                <a16:creationId xmlns:a16="http://schemas.microsoft.com/office/drawing/2014/main" id="{133FE889-759D-3241-A7FA-7414BC01DD8E}"/>
              </a:ext>
            </a:extLst>
          </p:cNvPr>
          <p:cNvSpPr/>
          <p:nvPr/>
        </p:nvSpPr>
        <p:spPr>
          <a:xfrm>
            <a:off x="4764168" y="2279902"/>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26A03BE2-DE50-EB4C-AAD5-89708ED8734E}"/>
              </a:ext>
            </a:extLst>
          </p:cNvPr>
          <p:cNvCxnSpPr>
            <a:cxnSpLocks/>
            <a:stCxn id="11" idx="4"/>
          </p:cNvCxnSpPr>
          <p:nvPr/>
        </p:nvCxnSpPr>
        <p:spPr>
          <a:xfrm>
            <a:off x="4934443" y="2623881"/>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ADD771-D29B-1C4D-82D0-C72ECBDC4D26}"/>
              </a:ext>
            </a:extLst>
          </p:cNvPr>
          <p:cNvCxnSpPr>
            <a:cxnSpLocks/>
          </p:cNvCxnSpPr>
          <p:nvPr/>
        </p:nvCxnSpPr>
        <p:spPr>
          <a:xfrm>
            <a:off x="4737545" y="2752090"/>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E71162-07A1-EA4A-B628-4F6C16803D8E}"/>
              </a:ext>
            </a:extLst>
          </p:cNvPr>
          <p:cNvCxnSpPr>
            <a:cxnSpLocks/>
          </p:cNvCxnSpPr>
          <p:nvPr/>
        </p:nvCxnSpPr>
        <p:spPr>
          <a:xfrm flipV="1">
            <a:off x="4764168" y="3021847"/>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F61F855-B3D9-AA43-AAF8-A65D2F36EC37}"/>
              </a:ext>
            </a:extLst>
          </p:cNvPr>
          <p:cNvCxnSpPr>
            <a:cxnSpLocks/>
          </p:cNvCxnSpPr>
          <p:nvPr/>
        </p:nvCxnSpPr>
        <p:spPr>
          <a:xfrm flipH="1" flipV="1">
            <a:off x="4928161" y="3013750"/>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AFA476A-913E-194B-97EF-080115FB810E}"/>
              </a:ext>
            </a:extLst>
          </p:cNvPr>
          <p:cNvSpPr/>
          <p:nvPr/>
        </p:nvSpPr>
        <p:spPr>
          <a:xfrm>
            <a:off x="5546488" y="2286305"/>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1030CA86-8CF6-424E-B729-A422CC0A3EFC}"/>
              </a:ext>
            </a:extLst>
          </p:cNvPr>
          <p:cNvCxnSpPr>
            <a:cxnSpLocks/>
            <a:stCxn id="24" idx="4"/>
          </p:cNvCxnSpPr>
          <p:nvPr/>
        </p:nvCxnSpPr>
        <p:spPr>
          <a:xfrm>
            <a:off x="5716763" y="2630284"/>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E1EBDE-71CA-6A4B-89A6-BD8DE03AB19C}"/>
              </a:ext>
            </a:extLst>
          </p:cNvPr>
          <p:cNvCxnSpPr>
            <a:cxnSpLocks/>
          </p:cNvCxnSpPr>
          <p:nvPr/>
        </p:nvCxnSpPr>
        <p:spPr>
          <a:xfrm>
            <a:off x="5519865" y="2758493"/>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25FED13-98E2-304D-8047-5347B043FCFA}"/>
              </a:ext>
            </a:extLst>
          </p:cNvPr>
          <p:cNvCxnSpPr>
            <a:cxnSpLocks/>
          </p:cNvCxnSpPr>
          <p:nvPr/>
        </p:nvCxnSpPr>
        <p:spPr>
          <a:xfrm flipV="1">
            <a:off x="5546488" y="3028250"/>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762ED4B-407B-D246-A79B-60078DFCC77F}"/>
              </a:ext>
            </a:extLst>
          </p:cNvPr>
          <p:cNvCxnSpPr>
            <a:cxnSpLocks/>
          </p:cNvCxnSpPr>
          <p:nvPr/>
        </p:nvCxnSpPr>
        <p:spPr>
          <a:xfrm flipH="1" flipV="1">
            <a:off x="5710481" y="3020153"/>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BEDB34E-D7D3-8944-AA28-85F0EB2B6DE7}"/>
              </a:ext>
            </a:extLst>
          </p:cNvPr>
          <p:cNvSpPr/>
          <p:nvPr/>
        </p:nvSpPr>
        <p:spPr>
          <a:xfrm>
            <a:off x="6302185" y="2279902"/>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E684680-DA82-CC45-AF87-D661FACAB947}"/>
              </a:ext>
            </a:extLst>
          </p:cNvPr>
          <p:cNvCxnSpPr>
            <a:cxnSpLocks/>
            <a:stCxn id="29" idx="4"/>
          </p:cNvCxnSpPr>
          <p:nvPr/>
        </p:nvCxnSpPr>
        <p:spPr>
          <a:xfrm>
            <a:off x="6472460" y="2623881"/>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580F94-23E4-9440-88F6-50B648ED05BE}"/>
              </a:ext>
            </a:extLst>
          </p:cNvPr>
          <p:cNvCxnSpPr>
            <a:cxnSpLocks/>
          </p:cNvCxnSpPr>
          <p:nvPr/>
        </p:nvCxnSpPr>
        <p:spPr>
          <a:xfrm>
            <a:off x="6275562" y="2752090"/>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788BA54-1D2D-F140-8F66-1FDD9E444BCF}"/>
              </a:ext>
            </a:extLst>
          </p:cNvPr>
          <p:cNvCxnSpPr>
            <a:cxnSpLocks/>
          </p:cNvCxnSpPr>
          <p:nvPr/>
        </p:nvCxnSpPr>
        <p:spPr>
          <a:xfrm flipV="1">
            <a:off x="6302185" y="3021847"/>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5B7F39-30E6-7E4F-A342-C8517F0251B5}"/>
              </a:ext>
            </a:extLst>
          </p:cNvPr>
          <p:cNvCxnSpPr>
            <a:cxnSpLocks/>
          </p:cNvCxnSpPr>
          <p:nvPr/>
        </p:nvCxnSpPr>
        <p:spPr>
          <a:xfrm flipH="1" flipV="1">
            <a:off x="6466178" y="3013750"/>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6495C25-ABDF-4140-8485-A34570AD2FAF}"/>
              </a:ext>
            </a:extLst>
          </p:cNvPr>
          <p:cNvSpPr txBox="1"/>
          <p:nvPr/>
        </p:nvSpPr>
        <p:spPr>
          <a:xfrm>
            <a:off x="1115214" y="6825552"/>
            <a:ext cx="2264338" cy="904863"/>
          </a:xfrm>
          <a:prstGeom prst="rect">
            <a:avLst/>
          </a:prstGeom>
          <a:noFill/>
        </p:spPr>
        <p:txBody>
          <a:bodyPr wrap="none" rtlCol="0">
            <a:spAutoFit/>
          </a:bodyPr>
          <a:lstStyle/>
          <a:p>
            <a:pPr algn="r" defTabSz="1341150"/>
            <a:r>
              <a:rPr lang="en-US" sz="2640" dirty="0">
                <a:solidFill>
                  <a:prstClr val="black"/>
                </a:solidFill>
                <a:latin typeface="Calibri" panose="020F0502020204030204"/>
              </a:rPr>
              <a:t>Data Lake</a:t>
            </a:r>
          </a:p>
          <a:p>
            <a:pPr algn="r" defTabSz="1341150"/>
            <a:r>
              <a:rPr lang="en-US" sz="2640" dirty="0">
                <a:solidFill>
                  <a:prstClr val="black"/>
                </a:solidFill>
                <a:latin typeface="Calibri" panose="020F0502020204030204"/>
              </a:rPr>
              <a:t>(Data Swamp?)</a:t>
            </a:r>
          </a:p>
        </p:txBody>
      </p:sp>
      <p:sp>
        <p:nvSpPr>
          <p:cNvPr id="36" name="Oval 35">
            <a:extLst>
              <a:ext uri="{FF2B5EF4-FFF2-40B4-BE49-F238E27FC236}">
                <a16:creationId xmlns:a16="http://schemas.microsoft.com/office/drawing/2014/main" id="{CEF94646-2101-C948-B32E-2A16B1893A05}"/>
              </a:ext>
            </a:extLst>
          </p:cNvPr>
          <p:cNvSpPr/>
          <p:nvPr/>
        </p:nvSpPr>
        <p:spPr>
          <a:xfrm>
            <a:off x="7048159" y="2281395"/>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37" name="Straight Connector 36">
            <a:extLst>
              <a:ext uri="{FF2B5EF4-FFF2-40B4-BE49-F238E27FC236}">
                <a16:creationId xmlns:a16="http://schemas.microsoft.com/office/drawing/2014/main" id="{D8D5DEB1-5B12-C643-A185-0EDD900E29CD}"/>
              </a:ext>
            </a:extLst>
          </p:cNvPr>
          <p:cNvCxnSpPr>
            <a:cxnSpLocks/>
            <a:stCxn id="36" idx="4"/>
          </p:cNvCxnSpPr>
          <p:nvPr/>
        </p:nvCxnSpPr>
        <p:spPr>
          <a:xfrm>
            <a:off x="7218435" y="2625374"/>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5033EB8-E79C-8545-BEA7-23A0B141974B}"/>
              </a:ext>
            </a:extLst>
          </p:cNvPr>
          <p:cNvCxnSpPr>
            <a:cxnSpLocks/>
          </p:cNvCxnSpPr>
          <p:nvPr/>
        </p:nvCxnSpPr>
        <p:spPr>
          <a:xfrm>
            <a:off x="7021537" y="2753583"/>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53000D-F646-0A4A-B47B-8D308335AF7B}"/>
              </a:ext>
            </a:extLst>
          </p:cNvPr>
          <p:cNvCxnSpPr>
            <a:cxnSpLocks/>
          </p:cNvCxnSpPr>
          <p:nvPr/>
        </p:nvCxnSpPr>
        <p:spPr>
          <a:xfrm flipV="1">
            <a:off x="7048160" y="3023340"/>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CE6D734-4B00-3746-B642-5FE1833D787A}"/>
              </a:ext>
            </a:extLst>
          </p:cNvPr>
          <p:cNvCxnSpPr>
            <a:cxnSpLocks/>
          </p:cNvCxnSpPr>
          <p:nvPr/>
        </p:nvCxnSpPr>
        <p:spPr>
          <a:xfrm flipH="1" flipV="1">
            <a:off x="7212153" y="3015243"/>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9B9381D-71BD-B54E-99E2-D45D79E1EF46}"/>
              </a:ext>
            </a:extLst>
          </p:cNvPr>
          <p:cNvSpPr/>
          <p:nvPr/>
        </p:nvSpPr>
        <p:spPr>
          <a:xfrm>
            <a:off x="7830479" y="2287798"/>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42" name="Straight Connector 41">
            <a:extLst>
              <a:ext uri="{FF2B5EF4-FFF2-40B4-BE49-F238E27FC236}">
                <a16:creationId xmlns:a16="http://schemas.microsoft.com/office/drawing/2014/main" id="{B27D1DD5-2500-9D40-8589-2901A8BBF404}"/>
              </a:ext>
            </a:extLst>
          </p:cNvPr>
          <p:cNvCxnSpPr>
            <a:cxnSpLocks/>
            <a:stCxn id="41" idx="4"/>
          </p:cNvCxnSpPr>
          <p:nvPr/>
        </p:nvCxnSpPr>
        <p:spPr>
          <a:xfrm>
            <a:off x="8000755" y="2631777"/>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4C8EFB9-2A56-0541-97C3-F6C7EE01A8CD}"/>
              </a:ext>
            </a:extLst>
          </p:cNvPr>
          <p:cNvCxnSpPr>
            <a:cxnSpLocks/>
          </p:cNvCxnSpPr>
          <p:nvPr/>
        </p:nvCxnSpPr>
        <p:spPr>
          <a:xfrm>
            <a:off x="7803857" y="2759987"/>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1D8930-CE52-2343-AF57-EE6B6275B91F}"/>
              </a:ext>
            </a:extLst>
          </p:cNvPr>
          <p:cNvCxnSpPr>
            <a:cxnSpLocks/>
          </p:cNvCxnSpPr>
          <p:nvPr/>
        </p:nvCxnSpPr>
        <p:spPr>
          <a:xfrm flipV="1">
            <a:off x="7830480" y="3029743"/>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7C9DA4B-2B59-954A-9D6A-7A0B52342A44}"/>
              </a:ext>
            </a:extLst>
          </p:cNvPr>
          <p:cNvCxnSpPr>
            <a:cxnSpLocks/>
          </p:cNvCxnSpPr>
          <p:nvPr/>
        </p:nvCxnSpPr>
        <p:spPr>
          <a:xfrm flipH="1" flipV="1">
            <a:off x="7994473" y="3021647"/>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7820928-E974-2548-A72B-B662EF430887}"/>
              </a:ext>
            </a:extLst>
          </p:cNvPr>
          <p:cNvSpPr/>
          <p:nvPr/>
        </p:nvSpPr>
        <p:spPr>
          <a:xfrm>
            <a:off x="8586176" y="2281395"/>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7E689FFA-3234-8547-8BC5-9C7885FB9CB8}"/>
              </a:ext>
            </a:extLst>
          </p:cNvPr>
          <p:cNvCxnSpPr>
            <a:cxnSpLocks/>
            <a:stCxn id="46" idx="4"/>
          </p:cNvCxnSpPr>
          <p:nvPr/>
        </p:nvCxnSpPr>
        <p:spPr>
          <a:xfrm>
            <a:off x="8756452" y="2625374"/>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F3A50B-F7BF-9641-8A80-734D4FC1D2F6}"/>
              </a:ext>
            </a:extLst>
          </p:cNvPr>
          <p:cNvCxnSpPr>
            <a:cxnSpLocks/>
          </p:cNvCxnSpPr>
          <p:nvPr/>
        </p:nvCxnSpPr>
        <p:spPr>
          <a:xfrm>
            <a:off x="8559554" y="2753583"/>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70FBC40-144F-5C47-B04C-2584445E6AF4}"/>
              </a:ext>
            </a:extLst>
          </p:cNvPr>
          <p:cNvCxnSpPr>
            <a:cxnSpLocks/>
          </p:cNvCxnSpPr>
          <p:nvPr/>
        </p:nvCxnSpPr>
        <p:spPr>
          <a:xfrm flipV="1">
            <a:off x="8586177" y="3023340"/>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5D6B7EA-4A18-A24F-83C7-344AB2C2CF3E}"/>
              </a:ext>
            </a:extLst>
          </p:cNvPr>
          <p:cNvCxnSpPr>
            <a:cxnSpLocks/>
          </p:cNvCxnSpPr>
          <p:nvPr/>
        </p:nvCxnSpPr>
        <p:spPr>
          <a:xfrm flipH="1" flipV="1">
            <a:off x="8750170" y="3015243"/>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A7645B3-E0B0-E34B-8F58-BF3A5B039F18}"/>
              </a:ext>
            </a:extLst>
          </p:cNvPr>
          <p:cNvSpPr/>
          <p:nvPr/>
        </p:nvSpPr>
        <p:spPr>
          <a:xfrm>
            <a:off x="9358774" y="2252095"/>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52" name="Straight Connector 51">
            <a:extLst>
              <a:ext uri="{FF2B5EF4-FFF2-40B4-BE49-F238E27FC236}">
                <a16:creationId xmlns:a16="http://schemas.microsoft.com/office/drawing/2014/main" id="{3C948CF4-9A3B-2E4F-A522-883C6F76C5D9}"/>
              </a:ext>
            </a:extLst>
          </p:cNvPr>
          <p:cNvCxnSpPr>
            <a:cxnSpLocks/>
            <a:stCxn id="51" idx="4"/>
          </p:cNvCxnSpPr>
          <p:nvPr/>
        </p:nvCxnSpPr>
        <p:spPr>
          <a:xfrm>
            <a:off x="9529049" y="2596074"/>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9D484F6-FC83-E04E-AEA0-D0F563FDB3C3}"/>
              </a:ext>
            </a:extLst>
          </p:cNvPr>
          <p:cNvCxnSpPr>
            <a:cxnSpLocks/>
          </p:cNvCxnSpPr>
          <p:nvPr/>
        </p:nvCxnSpPr>
        <p:spPr>
          <a:xfrm>
            <a:off x="9332151" y="2724283"/>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AA9952-66F7-B247-857A-664C7E4D090A}"/>
              </a:ext>
            </a:extLst>
          </p:cNvPr>
          <p:cNvCxnSpPr>
            <a:cxnSpLocks/>
          </p:cNvCxnSpPr>
          <p:nvPr/>
        </p:nvCxnSpPr>
        <p:spPr>
          <a:xfrm flipV="1">
            <a:off x="9358774" y="2994040"/>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9AF5DE8-7E09-7747-A2D5-CE6BAC6EE9ED}"/>
              </a:ext>
            </a:extLst>
          </p:cNvPr>
          <p:cNvCxnSpPr>
            <a:cxnSpLocks/>
          </p:cNvCxnSpPr>
          <p:nvPr/>
        </p:nvCxnSpPr>
        <p:spPr>
          <a:xfrm flipH="1" flipV="1">
            <a:off x="9522767" y="2985943"/>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66E4882-2A89-F646-B899-07565EB57102}"/>
              </a:ext>
            </a:extLst>
          </p:cNvPr>
          <p:cNvSpPr/>
          <p:nvPr/>
        </p:nvSpPr>
        <p:spPr>
          <a:xfrm>
            <a:off x="10141094" y="2258499"/>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57" name="Straight Connector 56">
            <a:extLst>
              <a:ext uri="{FF2B5EF4-FFF2-40B4-BE49-F238E27FC236}">
                <a16:creationId xmlns:a16="http://schemas.microsoft.com/office/drawing/2014/main" id="{FC080499-2923-E244-A3E4-0D4BE67ED53C}"/>
              </a:ext>
            </a:extLst>
          </p:cNvPr>
          <p:cNvCxnSpPr>
            <a:cxnSpLocks/>
            <a:stCxn id="56" idx="4"/>
          </p:cNvCxnSpPr>
          <p:nvPr/>
        </p:nvCxnSpPr>
        <p:spPr>
          <a:xfrm>
            <a:off x="10311369" y="2602477"/>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34CB4D9-30BB-824D-BC60-187152B95669}"/>
              </a:ext>
            </a:extLst>
          </p:cNvPr>
          <p:cNvCxnSpPr>
            <a:cxnSpLocks/>
          </p:cNvCxnSpPr>
          <p:nvPr/>
        </p:nvCxnSpPr>
        <p:spPr>
          <a:xfrm>
            <a:off x="10114471" y="2730687"/>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4A76E14-BBBF-9E44-9E87-D6B6285A4451}"/>
              </a:ext>
            </a:extLst>
          </p:cNvPr>
          <p:cNvCxnSpPr>
            <a:cxnSpLocks/>
          </p:cNvCxnSpPr>
          <p:nvPr/>
        </p:nvCxnSpPr>
        <p:spPr>
          <a:xfrm flipV="1">
            <a:off x="10141094" y="3000444"/>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3ADE8C4-62FF-B44E-AA76-8E9BBA013ADB}"/>
              </a:ext>
            </a:extLst>
          </p:cNvPr>
          <p:cNvCxnSpPr>
            <a:cxnSpLocks/>
          </p:cNvCxnSpPr>
          <p:nvPr/>
        </p:nvCxnSpPr>
        <p:spPr>
          <a:xfrm flipH="1" flipV="1">
            <a:off x="10305087" y="2992347"/>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5C28D2AA-E38F-D04B-8B82-D07A28930FBF}"/>
              </a:ext>
            </a:extLst>
          </p:cNvPr>
          <p:cNvSpPr/>
          <p:nvPr/>
        </p:nvSpPr>
        <p:spPr>
          <a:xfrm>
            <a:off x="10896791" y="2252095"/>
            <a:ext cx="340551" cy="3439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cxnSp>
        <p:nvCxnSpPr>
          <p:cNvPr id="62" name="Straight Connector 61">
            <a:extLst>
              <a:ext uri="{FF2B5EF4-FFF2-40B4-BE49-F238E27FC236}">
                <a16:creationId xmlns:a16="http://schemas.microsoft.com/office/drawing/2014/main" id="{E39C965E-C4CD-6146-A538-08180D941B10}"/>
              </a:ext>
            </a:extLst>
          </p:cNvPr>
          <p:cNvCxnSpPr>
            <a:cxnSpLocks/>
            <a:stCxn id="61" idx="4"/>
          </p:cNvCxnSpPr>
          <p:nvPr/>
        </p:nvCxnSpPr>
        <p:spPr>
          <a:xfrm>
            <a:off x="11067066" y="2596074"/>
            <a:ext cx="0" cy="44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2AC59A7-668A-5841-8E31-6B4EC7C3E911}"/>
              </a:ext>
            </a:extLst>
          </p:cNvPr>
          <p:cNvCxnSpPr>
            <a:cxnSpLocks/>
          </p:cNvCxnSpPr>
          <p:nvPr/>
        </p:nvCxnSpPr>
        <p:spPr>
          <a:xfrm>
            <a:off x="10870168" y="2724283"/>
            <a:ext cx="393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52892E6-5B2F-A042-ABA8-C99B7657DA0A}"/>
              </a:ext>
            </a:extLst>
          </p:cNvPr>
          <p:cNvCxnSpPr>
            <a:cxnSpLocks/>
          </p:cNvCxnSpPr>
          <p:nvPr/>
        </p:nvCxnSpPr>
        <p:spPr>
          <a:xfrm flipV="1">
            <a:off x="10896791" y="2994040"/>
            <a:ext cx="170276" cy="3053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BD7FC5-7F89-1249-BA0B-789A49F45C53}"/>
              </a:ext>
            </a:extLst>
          </p:cNvPr>
          <p:cNvCxnSpPr>
            <a:cxnSpLocks/>
          </p:cNvCxnSpPr>
          <p:nvPr/>
        </p:nvCxnSpPr>
        <p:spPr>
          <a:xfrm flipH="1" flipV="1">
            <a:off x="11060785" y="2985943"/>
            <a:ext cx="250143" cy="2956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5B953C-D700-5C45-849F-98760D489BCC}"/>
              </a:ext>
            </a:extLst>
          </p:cNvPr>
          <p:cNvSpPr txBox="1"/>
          <p:nvPr/>
        </p:nvSpPr>
        <p:spPr>
          <a:xfrm>
            <a:off x="12030023" y="3776631"/>
            <a:ext cx="4975529" cy="1717393"/>
          </a:xfrm>
          <a:prstGeom prst="rect">
            <a:avLst/>
          </a:prstGeom>
          <a:noFill/>
        </p:spPr>
        <p:txBody>
          <a:bodyPr wrap="none" rtlCol="0">
            <a:spAutoFit/>
          </a:bodyPr>
          <a:lstStyle/>
          <a:p>
            <a:pPr defTabSz="1341150"/>
            <a:r>
              <a:rPr lang="en-US" sz="2640" dirty="0">
                <a:solidFill>
                  <a:prstClr val="black"/>
                </a:solidFill>
                <a:latin typeface="Calibri" panose="020F0502020204030204"/>
              </a:rPr>
              <a:t>100s of Data Scientists</a:t>
            </a:r>
          </a:p>
          <a:p>
            <a:pPr defTabSz="1341150"/>
            <a:r>
              <a:rPr lang="en-US" sz="2640" dirty="0">
                <a:solidFill>
                  <a:prstClr val="black"/>
                </a:solidFill>
                <a:latin typeface="Calibri" panose="020F0502020204030204"/>
              </a:rPr>
              <a:t>100s of R and Python Libraries</a:t>
            </a:r>
          </a:p>
          <a:p>
            <a:pPr defTabSz="1341150"/>
            <a:r>
              <a:rPr lang="en-US" sz="2640" dirty="0">
                <a:solidFill>
                  <a:prstClr val="black"/>
                </a:solidFill>
                <a:latin typeface="Calibri" panose="020F0502020204030204"/>
              </a:rPr>
              <a:t>80% of effort is “Data Engineering”</a:t>
            </a:r>
          </a:p>
          <a:p>
            <a:pPr defTabSz="1341150"/>
            <a:r>
              <a:rPr lang="en-US" sz="2640" dirty="0">
                <a:solidFill>
                  <a:prstClr val="black"/>
                </a:solidFill>
                <a:latin typeface="Calibri" panose="020F0502020204030204"/>
              </a:rPr>
              <a:t>20% is Data Science</a:t>
            </a:r>
          </a:p>
        </p:txBody>
      </p:sp>
      <p:sp>
        <p:nvSpPr>
          <p:cNvPr id="68" name="Rectangle 67">
            <a:extLst>
              <a:ext uri="{FF2B5EF4-FFF2-40B4-BE49-F238E27FC236}">
                <a16:creationId xmlns:a16="http://schemas.microsoft.com/office/drawing/2014/main" id="{829AE3C7-5038-E046-9417-9C30BC0C642B}"/>
              </a:ext>
            </a:extLst>
          </p:cNvPr>
          <p:cNvSpPr/>
          <p:nvPr/>
        </p:nvSpPr>
        <p:spPr>
          <a:xfrm>
            <a:off x="4779545" y="3698957"/>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69" name="Rectangle 68">
            <a:extLst>
              <a:ext uri="{FF2B5EF4-FFF2-40B4-BE49-F238E27FC236}">
                <a16:creationId xmlns:a16="http://schemas.microsoft.com/office/drawing/2014/main" id="{1A76BC82-A7EB-664E-9BF7-BB1D95A36F2C}"/>
              </a:ext>
            </a:extLst>
          </p:cNvPr>
          <p:cNvSpPr/>
          <p:nvPr/>
        </p:nvSpPr>
        <p:spPr>
          <a:xfrm>
            <a:off x="5540118" y="3677944"/>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70" name="Rectangle 69">
            <a:extLst>
              <a:ext uri="{FF2B5EF4-FFF2-40B4-BE49-F238E27FC236}">
                <a16:creationId xmlns:a16="http://schemas.microsoft.com/office/drawing/2014/main" id="{018A9DD7-9E8D-7548-983F-D25EBC4CBD1A}"/>
              </a:ext>
            </a:extLst>
          </p:cNvPr>
          <p:cNvSpPr/>
          <p:nvPr/>
        </p:nvSpPr>
        <p:spPr>
          <a:xfrm>
            <a:off x="6275561" y="3677944"/>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71" name="Rectangle 70">
            <a:extLst>
              <a:ext uri="{FF2B5EF4-FFF2-40B4-BE49-F238E27FC236}">
                <a16:creationId xmlns:a16="http://schemas.microsoft.com/office/drawing/2014/main" id="{B030283C-9A36-824F-8C61-3A4C0C168E02}"/>
              </a:ext>
            </a:extLst>
          </p:cNvPr>
          <p:cNvSpPr/>
          <p:nvPr/>
        </p:nvSpPr>
        <p:spPr>
          <a:xfrm>
            <a:off x="7016573" y="3642586"/>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72" name="Rectangle 71">
            <a:extLst>
              <a:ext uri="{FF2B5EF4-FFF2-40B4-BE49-F238E27FC236}">
                <a16:creationId xmlns:a16="http://schemas.microsoft.com/office/drawing/2014/main" id="{B5353A17-2EC6-3845-8329-24A3015FB451}"/>
              </a:ext>
            </a:extLst>
          </p:cNvPr>
          <p:cNvSpPr/>
          <p:nvPr/>
        </p:nvSpPr>
        <p:spPr>
          <a:xfrm>
            <a:off x="7777145" y="3621573"/>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73" name="Rectangle 72">
            <a:extLst>
              <a:ext uri="{FF2B5EF4-FFF2-40B4-BE49-F238E27FC236}">
                <a16:creationId xmlns:a16="http://schemas.microsoft.com/office/drawing/2014/main" id="{BA9B41ED-C819-9F4C-BF9C-B7C22B65EA09}"/>
              </a:ext>
            </a:extLst>
          </p:cNvPr>
          <p:cNvSpPr/>
          <p:nvPr/>
        </p:nvSpPr>
        <p:spPr>
          <a:xfrm>
            <a:off x="8512589" y="3621573"/>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74" name="Rectangle 73">
            <a:extLst>
              <a:ext uri="{FF2B5EF4-FFF2-40B4-BE49-F238E27FC236}">
                <a16:creationId xmlns:a16="http://schemas.microsoft.com/office/drawing/2014/main" id="{DBF5D780-8B6A-7048-A900-824D28E35655}"/>
              </a:ext>
            </a:extLst>
          </p:cNvPr>
          <p:cNvSpPr/>
          <p:nvPr/>
        </p:nvSpPr>
        <p:spPr>
          <a:xfrm>
            <a:off x="9344388" y="3647877"/>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75" name="Rectangle 74">
            <a:extLst>
              <a:ext uri="{FF2B5EF4-FFF2-40B4-BE49-F238E27FC236}">
                <a16:creationId xmlns:a16="http://schemas.microsoft.com/office/drawing/2014/main" id="{8A72D80B-0A17-3648-89E9-0D5674B9FB2E}"/>
              </a:ext>
            </a:extLst>
          </p:cNvPr>
          <p:cNvSpPr/>
          <p:nvPr/>
        </p:nvSpPr>
        <p:spPr>
          <a:xfrm>
            <a:off x="10104961" y="3626864"/>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76" name="Rectangle 75">
            <a:extLst>
              <a:ext uri="{FF2B5EF4-FFF2-40B4-BE49-F238E27FC236}">
                <a16:creationId xmlns:a16="http://schemas.microsoft.com/office/drawing/2014/main" id="{E8A55D3B-3375-BE43-A9F0-989C1FA1AD35}"/>
              </a:ext>
            </a:extLst>
          </p:cNvPr>
          <p:cNvSpPr/>
          <p:nvPr/>
        </p:nvSpPr>
        <p:spPr>
          <a:xfrm>
            <a:off x="10840405" y="3626864"/>
            <a:ext cx="440760" cy="2195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sp>
        <p:nvSpPr>
          <p:cNvPr id="77" name="TextBox 76">
            <a:extLst>
              <a:ext uri="{FF2B5EF4-FFF2-40B4-BE49-F238E27FC236}">
                <a16:creationId xmlns:a16="http://schemas.microsoft.com/office/drawing/2014/main" id="{7D331A36-E540-3E48-B2D8-BF30A862B183}"/>
              </a:ext>
            </a:extLst>
          </p:cNvPr>
          <p:cNvSpPr txBox="1"/>
          <p:nvPr/>
        </p:nvSpPr>
        <p:spPr>
          <a:xfrm>
            <a:off x="1126335" y="4628769"/>
            <a:ext cx="2597955" cy="498598"/>
          </a:xfrm>
          <a:prstGeom prst="rect">
            <a:avLst/>
          </a:prstGeom>
          <a:noFill/>
        </p:spPr>
        <p:txBody>
          <a:bodyPr wrap="none" rtlCol="0">
            <a:spAutoFit/>
          </a:bodyPr>
          <a:lstStyle/>
          <a:p>
            <a:pPr algn="r" defTabSz="1341150"/>
            <a:r>
              <a:rPr lang="en-US" sz="2640" dirty="0">
                <a:solidFill>
                  <a:prstClr val="black"/>
                </a:solidFill>
                <a:latin typeface="Calibri" panose="020F0502020204030204"/>
              </a:rPr>
              <a:t>Data Access Code</a:t>
            </a:r>
          </a:p>
        </p:txBody>
      </p:sp>
    </p:spTree>
    <p:extLst>
      <p:ext uri="{BB962C8B-B14F-4D97-AF65-F5344CB8AC3E}">
        <p14:creationId xmlns:p14="http://schemas.microsoft.com/office/powerpoint/2010/main" val="553832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7695384" y="3890933"/>
            <a:ext cx="5640435" cy="1384161"/>
          </a:xfrm>
          <a:prstGeom prst="rect">
            <a:avLst/>
          </a:prstGeom>
          <a:solidFill>
            <a:schemeClr val="bg1">
              <a:lumMod val="95000"/>
              <a:alpha val="24000"/>
            </a:schemeClr>
          </a:solidFill>
          <a:ln>
            <a:solidFill>
              <a:schemeClr val="tx1"/>
            </a:solidFill>
          </a:ln>
        </p:spPr>
      </p:pic>
      <p:sp>
        <p:nvSpPr>
          <p:cNvPr id="2" name="Title 1"/>
          <p:cNvSpPr>
            <a:spLocks noGrp="1"/>
          </p:cNvSpPr>
          <p:nvPr>
            <p:ph type="title"/>
          </p:nvPr>
        </p:nvSpPr>
        <p:spPr>
          <a:xfrm>
            <a:off x="554833" y="533256"/>
            <a:ext cx="14427518" cy="796054"/>
          </a:xfrm>
        </p:spPr>
        <p:txBody>
          <a:bodyPr/>
          <a:lstStyle/>
          <a:p>
            <a:r>
              <a:rPr lang="en-US" sz="4000" b="1" dirty="0"/>
              <a:t>From Raw Data to Wisdom with Continuous Enrichment</a:t>
            </a:r>
          </a:p>
        </p:txBody>
      </p:sp>
      <p:sp>
        <p:nvSpPr>
          <p:cNvPr id="5" name="Slide Number Placeholder 4"/>
          <p:cNvSpPr>
            <a:spLocks noGrp="1"/>
          </p:cNvSpPr>
          <p:nvPr>
            <p:ph type="sldNum" sz="quarter" idx="12"/>
          </p:nvPr>
        </p:nvSpPr>
        <p:spPr/>
        <p:txBody>
          <a:bodyPr/>
          <a:lstStyle/>
          <a:p>
            <a:fld id="{3310D8EA-3107-4873-B9AB-DD7D3E79053A}" type="slidenum">
              <a:rPr lang="en-US" smtClean="0"/>
              <a:t>26</a:t>
            </a:fld>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28472" y="7512164"/>
            <a:ext cx="7035624" cy="1435639"/>
          </a:xfrm>
          <a:prstGeom prst="rect">
            <a:avLst/>
          </a:prstGeom>
        </p:spPr>
      </p:pic>
      <p:sp>
        <p:nvSpPr>
          <p:cNvPr id="8" name="Up Arrow 7"/>
          <p:cNvSpPr/>
          <p:nvPr/>
        </p:nvSpPr>
        <p:spPr>
          <a:xfrm>
            <a:off x="9525017" y="7054963"/>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p:cNvSpPr/>
          <p:nvPr/>
        </p:nvSpPr>
        <p:spPr>
          <a:xfrm>
            <a:off x="7064237" y="5702611"/>
            <a:ext cx="6586108" cy="1386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Up Arrow 9"/>
          <p:cNvSpPr/>
          <p:nvPr/>
        </p:nvSpPr>
        <p:spPr>
          <a:xfrm>
            <a:off x="9536026" y="5248672"/>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p:cNvSpPr/>
          <p:nvPr/>
        </p:nvSpPr>
        <p:spPr>
          <a:xfrm>
            <a:off x="7662377" y="3893275"/>
            <a:ext cx="5640435" cy="1381819"/>
          </a:xfrm>
          <a:prstGeom prst="rect">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E87722"/>
              </a:solidFill>
            </a:endParaRPr>
          </a:p>
        </p:txBody>
      </p:sp>
      <p:sp>
        <p:nvSpPr>
          <p:cNvPr id="12" name="Rectangle 11"/>
          <p:cNvSpPr/>
          <p:nvPr/>
        </p:nvSpPr>
        <p:spPr>
          <a:xfrm>
            <a:off x="8144934" y="2141724"/>
            <a:ext cx="4741334" cy="12594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Up Arrow 12"/>
          <p:cNvSpPr/>
          <p:nvPr/>
        </p:nvSpPr>
        <p:spPr>
          <a:xfrm>
            <a:off x="9536026" y="3379702"/>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p:cNvSpPr txBox="1"/>
          <p:nvPr/>
        </p:nvSpPr>
        <p:spPr>
          <a:xfrm>
            <a:off x="2645940" y="2082112"/>
            <a:ext cx="4182533" cy="1209177"/>
          </a:xfrm>
          <a:prstGeom prst="rect">
            <a:avLst/>
          </a:prstGeom>
          <a:noFill/>
        </p:spPr>
        <p:txBody>
          <a:bodyPr wrap="square" rtlCol="0">
            <a:spAutoFit/>
          </a:bodyPr>
          <a:lstStyle/>
          <a:p>
            <a:r>
              <a:rPr lang="en-US" dirty="0"/>
              <a:t>Knowledge that can be </a:t>
            </a:r>
            <a:r>
              <a:rPr lang="en-US" b="1" dirty="0"/>
              <a:t>reused</a:t>
            </a:r>
            <a:r>
              <a:rPr lang="en-US" dirty="0"/>
              <a:t> across multiple context</a:t>
            </a:r>
          </a:p>
        </p:txBody>
      </p:sp>
      <p:sp>
        <p:nvSpPr>
          <p:cNvPr id="15" name="TextBox 14"/>
          <p:cNvSpPr txBox="1"/>
          <p:nvPr/>
        </p:nvSpPr>
        <p:spPr>
          <a:xfrm>
            <a:off x="13864096" y="7625394"/>
            <a:ext cx="2236510" cy="1209177"/>
          </a:xfrm>
          <a:prstGeom prst="rect">
            <a:avLst/>
          </a:prstGeom>
          <a:noFill/>
        </p:spPr>
        <p:txBody>
          <a:bodyPr wrap="none" rtlCol="0">
            <a:spAutoFit/>
          </a:bodyPr>
          <a:lstStyle/>
          <a:p>
            <a:r>
              <a:rPr lang="en-US" b="1" dirty="0">
                <a:solidFill>
                  <a:schemeClr val="accent1"/>
                </a:solidFill>
              </a:rPr>
              <a:t>Data</a:t>
            </a:r>
          </a:p>
          <a:p>
            <a:r>
              <a:rPr lang="en-US" b="1" dirty="0">
                <a:solidFill>
                  <a:schemeClr val="accent1"/>
                </a:solidFill>
              </a:rPr>
              <a:t>Lake</a:t>
            </a:r>
          </a:p>
          <a:p>
            <a:r>
              <a:rPr lang="en-US" b="1" dirty="0">
                <a:solidFill>
                  <a:schemeClr val="accent1"/>
                </a:solidFill>
              </a:rPr>
              <a:t>(Data Swamp)</a:t>
            </a:r>
          </a:p>
        </p:txBody>
      </p:sp>
      <p:sp>
        <p:nvSpPr>
          <p:cNvPr id="16" name="TextBox 15"/>
          <p:cNvSpPr txBox="1"/>
          <p:nvPr/>
        </p:nvSpPr>
        <p:spPr>
          <a:xfrm>
            <a:off x="13741571" y="6251972"/>
            <a:ext cx="1888659" cy="464614"/>
          </a:xfrm>
          <a:prstGeom prst="rect">
            <a:avLst/>
          </a:prstGeom>
          <a:noFill/>
        </p:spPr>
        <p:txBody>
          <a:bodyPr wrap="none" rtlCol="0">
            <a:spAutoFit/>
          </a:bodyPr>
          <a:lstStyle/>
          <a:p>
            <a:r>
              <a:rPr lang="en-US" b="1" dirty="0">
                <a:solidFill>
                  <a:schemeClr val="accent1"/>
                </a:solidFill>
              </a:rPr>
              <a:t>Information</a:t>
            </a:r>
          </a:p>
        </p:txBody>
      </p:sp>
      <p:sp>
        <p:nvSpPr>
          <p:cNvPr id="17" name="TextBox 16"/>
          <p:cNvSpPr txBox="1"/>
          <p:nvPr/>
        </p:nvSpPr>
        <p:spPr>
          <a:xfrm>
            <a:off x="13489401" y="4234304"/>
            <a:ext cx="1840568" cy="836896"/>
          </a:xfrm>
          <a:prstGeom prst="rect">
            <a:avLst/>
          </a:prstGeom>
          <a:noFill/>
        </p:spPr>
        <p:txBody>
          <a:bodyPr wrap="none" rtlCol="0">
            <a:spAutoFit/>
          </a:bodyPr>
          <a:lstStyle/>
          <a:p>
            <a:r>
              <a:rPr lang="en-US" b="1" dirty="0">
                <a:solidFill>
                  <a:schemeClr val="accent1"/>
                </a:solidFill>
              </a:rPr>
              <a:t>Knowledge</a:t>
            </a:r>
          </a:p>
          <a:p>
            <a:r>
              <a:rPr lang="en-US" b="1" dirty="0">
                <a:solidFill>
                  <a:schemeClr val="accent1"/>
                </a:solidFill>
              </a:rPr>
              <a:t>Graph</a:t>
            </a:r>
          </a:p>
        </p:txBody>
      </p:sp>
      <p:sp>
        <p:nvSpPr>
          <p:cNvPr id="18" name="TextBox 17"/>
          <p:cNvSpPr txBox="1"/>
          <p:nvPr/>
        </p:nvSpPr>
        <p:spPr>
          <a:xfrm>
            <a:off x="13060387" y="2578977"/>
            <a:ext cx="1389226" cy="464614"/>
          </a:xfrm>
          <a:prstGeom prst="rect">
            <a:avLst/>
          </a:prstGeom>
          <a:noFill/>
        </p:spPr>
        <p:txBody>
          <a:bodyPr wrap="none" rtlCol="0">
            <a:spAutoFit/>
          </a:bodyPr>
          <a:lstStyle/>
          <a:p>
            <a:r>
              <a:rPr lang="en-US" b="1" dirty="0">
                <a:solidFill>
                  <a:schemeClr val="accent1"/>
                </a:solidFill>
              </a:rPr>
              <a:t>Wisdom</a:t>
            </a:r>
          </a:p>
        </p:txBody>
      </p:sp>
      <p:sp>
        <p:nvSpPr>
          <p:cNvPr id="19" name="TextBox 18"/>
          <p:cNvSpPr txBox="1"/>
          <p:nvPr/>
        </p:nvSpPr>
        <p:spPr>
          <a:xfrm>
            <a:off x="1861201" y="7512164"/>
            <a:ext cx="3568594" cy="1209177"/>
          </a:xfrm>
          <a:prstGeom prst="rect">
            <a:avLst/>
          </a:prstGeom>
          <a:noFill/>
        </p:spPr>
        <p:txBody>
          <a:bodyPr wrap="square" rtlCol="0">
            <a:spAutoFit/>
          </a:bodyPr>
          <a:lstStyle/>
          <a:p>
            <a:r>
              <a:rPr lang="en-US" sz="2400" dirty="0"/>
              <a:t>Raw data dumped from a database, log files </a:t>
            </a:r>
            <a:r>
              <a:rPr lang="en-US" sz="2400"/>
              <a:t>or documents</a:t>
            </a:r>
            <a:endParaRPr lang="en-US" sz="2400" dirty="0"/>
          </a:p>
        </p:txBody>
      </p:sp>
      <p:sp>
        <p:nvSpPr>
          <p:cNvPr id="20" name="TextBox 19"/>
          <p:cNvSpPr txBox="1"/>
          <p:nvPr/>
        </p:nvSpPr>
        <p:spPr>
          <a:xfrm>
            <a:off x="7407797" y="5896636"/>
            <a:ext cx="1856534" cy="464614"/>
          </a:xfrm>
          <a:prstGeom prst="rect">
            <a:avLst/>
          </a:prstGeom>
          <a:noFill/>
        </p:spPr>
        <p:txBody>
          <a:bodyPr wrap="none" rtlCol="0">
            <a:spAutoFit/>
          </a:bodyPr>
          <a:lstStyle/>
          <a:p>
            <a:r>
              <a:rPr lang="en-US">
                <a:solidFill>
                  <a:schemeClr val="bg1"/>
                </a:solidFill>
              </a:rPr>
              <a:t>Tagged Text</a:t>
            </a:r>
            <a:endParaRPr lang="en-US" dirty="0">
              <a:solidFill>
                <a:schemeClr val="bg1"/>
              </a:solidFill>
            </a:endParaRPr>
          </a:p>
        </p:txBody>
      </p:sp>
      <p:sp>
        <p:nvSpPr>
          <p:cNvPr id="21" name="TextBox 20"/>
          <p:cNvSpPr txBox="1"/>
          <p:nvPr/>
        </p:nvSpPr>
        <p:spPr>
          <a:xfrm>
            <a:off x="7818357" y="4012310"/>
            <a:ext cx="2063385" cy="464614"/>
          </a:xfrm>
          <a:prstGeom prst="rect">
            <a:avLst/>
          </a:prstGeom>
          <a:noFill/>
        </p:spPr>
        <p:txBody>
          <a:bodyPr wrap="none" rtlCol="0">
            <a:spAutoFit/>
          </a:bodyPr>
          <a:lstStyle/>
          <a:p>
            <a:r>
              <a:rPr lang="en-US" b="1" dirty="0">
                <a:solidFill>
                  <a:srgbClr val="E87722"/>
                </a:solidFill>
              </a:rPr>
              <a:t>Connections</a:t>
            </a:r>
          </a:p>
        </p:txBody>
      </p:sp>
      <p:sp>
        <p:nvSpPr>
          <p:cNvPr id="22" name="TextBox 21"/>
          <p:cNvSpPr txBox="1"/>
          <p:nvPr/>
        </p:nvSpPr>
        <p:spPr>
          <a:xfrm>
            <a:off x="8440613" y="4502117"/>
            <a:ext cx="1787669" cy="464614"/>
          </a:xfrm>
          <a:prstGeom prst="rect">
            <a:avLst/>
          </a:prstGeom>
          <a:noFill/>
        </p:spPr>
        <p:txBody>
          <a:bodyPr wrap="none" rtlCol="0">
            <a:spAutoFit/>
          </a:bodyPr>
          <a:lstStyle/>
          <a:p>
            <a:r>
              <a:rPr lang="en-US" b="1" dirty="0">
                <a:solidFill>
                  <a:srgbClr val="E87722"/>
                </a:solidFill>
              </a:rPr>
              <a:t>Consistent</a:t>
            </a:r>
          </a:p>
        </p:txBody>
      </p:sp>
      <p:sp>
        <p:nvSpPr>
          <p:cNvPr id="23" name="TextBox 22"/>
          <p:cNvSpPr txBox="1"/>
          <p:nvPr/>
        </p:nvSpPr>
        <p:spPr>
          <a:xfrm>
            <a:off x="10626971" y="4042368"/>
            <a:ext cx="2236510" cy="464614"/>
          </a:xfrm>
          <a:prstGeom prst="rect">
            <a:avLst/>
          </a:prstGeom>
          <a:noFill/>
        </p:spPr>
        <p:txBody>
          <a:bodyPr wrap="none" rtlCol="0">
            <a:spAutoFit/>
          </a:bodyPr>
          <a:lstStyle/>
          <a:p>
            <a:r>
              <a:rPr lang="en-US" b="1" dirty="0">
                <a:solidFill>
                  <a:srgbClr val="E87722"/>
                </a:solidFill>
              </a:rPr>
              <a:t>De-duplicated</a:t>
            </a:r>
          </a:p>
        </p:txBody>
      </p:sp>
      <p:sp>
        <p:nvSpPr>
          <p:cNvPr id="24" name="TextBox 23"/>
          <p:cNvSpPr txBox="1"/>
          <p:nvPr/>
        </p:nvSpPr>
        <p:spPr>
          <a:xfrm>
            <a:off x="7327242" y="6412162"/>
            <a:ext cx="1635384" cy="464614"/>
          </a:xfrm>
          <a:prstGeom prst="rect">
            <a:avLst/>
          </a:prstGeom>
          <a:noFill/>
        </p:spPr>
        <p:txBody>
          <a:bodyPr wrap="none" rtlCol="0">
            <a:spAutoFit/>
          </a:bodyPr>
          <a:lstStyle/>
          <a:p>
            <a:r>
              <a:rPr lang="en-US" dirty="0">
                <a:solidFill>
                  <a:schemeClr val="bg1"/>
                </a:solidFill>
              </a:rPr>
              <a:t>Semantics</a:t>
            </a:r>
          </a:p>
        </p:txBody>
      </p:sp>
      <p:sp>
        <p:nvSpPr>
          <p:cNvPr id="25" name="TextBox 24"/>
          <p:cNvSpPr txBox="1"/>
          <p:nvPr/>
        </p:nvSpPr>
        <p:spPr>
          <a:xfrm>
            <a:off x="9772379" y="5892901"/>
            <a:ext cx="1499128" cy="464614"/>
          </a:xfrm>
          <a:prstGeom prst="rect">
            <a:avLst/>
          </a:prstGeom>
          <a:noFill/>
        </p:spPr>
        <p:txBody>
          <a:bodyPr wrap="none" rtlCol="0">
            <a:spAutoFit/>
          </a:bodyPr>
          <a:lstStyle/>
          <a:p>
            <a:r>
              <a:rPr lang="en-US" dirty="0">
                <a:solidFill>
                  <a:schemeClr val="bg1"/>
                </a:solidFill>
              </a:rPr>
              <a:t>Concepts</a:t>
            </a:r>
          </a:p>
        </p:txBody>
      </p:sp>
      <p:sp>
        <p:nvSpPr>
          <p:cNvPr id="26" name="TextBox 25"/>
          <p:cNvSpPr txBox="1"/>
          <p:nvPr/>
        </p:nvSpPr>
        <p:spPr>
          <a:xfrm>
            <a:off x="8565598" y="2539118"/>
            <a:ext cx="4081951" cy="464614"/>
          </a:xfrm>
          <a:prstGeom prst="rect">
            <a:avLst/>
          </a:prstGeom>
          <a:noFill/>
        </p:spPr>
        <p:txBody>
          <a:bodyPr wrap="none" rtlCol="0">
            <a:spAutoFit/>
          </a:bodyPr>
          <a:lstStyle/>
          <a:p>
            <a:r>
              <a:rPr lang="en-US" b="1" dirty="0">
                <a:solidFill>
                  <a:schemeClr val="bg1"/>
                </a:solidFill>
              </a:rPr>
              <a:t>Reusable</a:t>
            </a:r>
            <a:r>
              <a:rPr lang="en-US" dirty="0">
                <a:solidFill>
                  <a:schemeClr val="bg1"/>
                </a:solidFill>
              </a:rPr>
              <a:t> To New Problems</a:t>
            </a:r>
          </a:p>
        </p:txBody>
      </p:sp>
      <p:sp>
        <p:nvSpPr>
          <p:cNvPr id="27" name="TextBox 26"/>
          <p:cNvSpPr txBox="1"/>
          <p:nvPr/>
        </p:nvSpPr>
        <p:spPr>
          <a:xfrm>
            <a:off x="9546645" y="6378693"/>
            <a:ext cx="1568058" cy="464614"/>
          </a:xfrm>
          <a:prstGeom prst="rect">
            <a:avLst/>
          </a:prstGeom>
          <a:noFill/>
        </p:spPr>
        <p:txBody>
          <a:bodyPr wrap="none" rtlCol="0">
            <a:spAutoFit/>
          </a:bodyPr>
          <a:lstStyle/>
          <a:p>
            <a:r>
              <a:rPr lang="en-US">
                <a:solidFill>
                  <a:schemeClr val="bg1"/>
                </a:solidFill>
              </a:rPr>
              <a:t>Defintions</a:t>
            </a:r>
            <a:endParaRPr lang="en-US" dirty="0">
              <a:solidFill>
                <a:schemeClr val="bg1"/>
              </a:solidFill>
            </a:endParaRPr>
          </a:p>
        </p:txBody>
      </p:sp>
      <p:sp>
        <p:nvSpPr>
          <p:cNvPr id="28" name="TextBox 27"/>
          <p:cNvSpPr txBox="1"/>
          <p:nvPr/>
        </p:nvSpPr>
        <p:spPr>
          <a:xfrm>
            <a:off x="11831266" y="5883483"/>
            <a:ext cx="1163588" cy="464614"/>
          </a:xfrm>
          <a:prstGeom prst="rect">
            <a:avLst/>
          </a:prstGeom>
          <a:noFill/>
        </p:spPr>
        <p:txBody>
          <a:bodyPr wrap="none" rtlCol="0">
            <a:spAutoFit/>
          </a:bodyPr>
          <a:lstStyle/>
          <a:p>
            <a:r>
              <a:rPr lang="en-US">
                <a:solidFill>
                  <a:schemeClr val="bg1"/>
                </a:solidFill>
              </a:rPr>
              <a:t>Validity</a:t>
            </a:r>
            <a:endParaRPr lang="en-US" dirty="0">
              <a:solidFill>
                <a:schemeClr val="bg1"/>
              </a:solidFill>
            </a:endParaRPr>
          </a:p>
        </p:txBody>
      </p:sp>
      <p:sp>
        <p:nvSpPr>
          <p:cNvPr id="29" name="TextBox 28"/>
          <p:cNvSpPr txBox="1"/>
          <p:nvPr/>
        </p:nvSpPr>
        <p:spPr>
          <a:xfrm>
            <a:off x="11676897" y="6343853"/>
            <a:ext cx="1757212" cy="464614"/>
          </a:xfrm>
          <a:prstGeom prst="rect">
            <a:avLst/>
          </a:prstGeom>
          <a:noFill/>
        </p:spPr>
        <p:txBody>
          <a:bodyPr wrap="none" rtlCol="0">
            <a:spAutoFit/>
          </a:bodyPr>
          <a:lstStyle/>
          <a:p>
            <a:r>
              <a:rPr lang="en-US" dirty="0">
                <a:solidFill>
                  <a:schemeClr val="bg1"/>
                </a:solidFill>
              </a:rPr>
              <a:t>Searchable</a:t>
            </a:r>
          </a:p>
        </p:txBody>
      </p:sp>
      <p:cxnSp>
        <p:nvCxnSpPr>
          <p:cNvPr id="31" name="Straight Arrow Connector 30"/>
          <p:cNvCxnSpPr/>
          <p:nvPr/>
        </p:nvCxnSpPr>
        <p:spPr>
          <a:xfrm flipV="1">
            <a:off x="6082217" y="2612507"/>
            <a:ext cx="1283123" cy="5849782"/>
          </a:xfrm>
          <a:prstGeom prst="straightConnector1">
            <a:avLst/>
          </a:prstGeom>
          <a:ln w="1778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3577018" y="4837980"/>
            <a:ext cx="2813400" cy="1569660"/>
          </a:xfrm>
          <a:prstGeom prst="rect">
            <a:avLst/>
          </a:prstGeom>
          <a:noFill/>
        </p:spPr>
        <p:txBody>
          <a:bodyPr wrap="square" rtlCol="0">
            <a:spAutoFit/>
          </a:bodyPr>
          <a:lstStyle/>
          <a:p>
            <a:r>
              <a:rPr lang="en-US" sz="3200" b="1" dirty="0"/>
              <a:t>Continuous</a:t>
            </a:r>
          </a:p>
          <a:p>
            <a:r>
              <a:rPr lang="en-US" sz="3200" b="1" dirty="0"/>
              <a:t>Enrichment</a:t>
            </a:r>
          </a:p>
          <a:p>
            <a:r>
              <a:rPr lang="en-US" sz="3200" b="1" dirty="0">
                <a:solidFill>
                  <a:schemeClr val="bg1">
                    <a:lumMod val="50000"/>
                  </a:schemeClr>
                </a:solidFill>
              </a:rPr>
              <a:t>(automated)</a:t>
            </a:r>
          </a:p>
        </p:txBody>
      </p:sp>
      <p:sp>
        <p:nvSpPr>
          <p:cNvPr id="33" name="TextBox 32">
            <a:extLst>
              <a:ext uri="{FF2B5EF4-FFF2-40B4-BE49-F238E27FC236}">
                <a16:creationId xmlns:a16="http://schemas.microsoft.com/office/drawing/2014/main" id="{2474F8FA-DBEE-734E-911C-844A89F7C635}"/>
              </a:ext>
            </a:extLst>
          </p:cNvPr>
          <p:cNvSpPr txBox="1"/>
          <p:nvPr/>
        </p:nvSpPr>
        <p:spPr>
          <a:xfrm>
            <a:off x="10626971" y="4542312"/>
            <a:ext cx="1561646" cy="464614"/>
          </a:xfrm>
          <a:prstGeom prst="rect">
            <a:avLst/>
          </a:prstGeom>
          <a:noFill/>
        </p:spPr>
        <p:txBody>
          <a:bodyPr wrap="none" rtlCol="0">
            <a:spAutoFit/>
          </a:bodyPr>
          <a:lstStyle/>
          <a:p>
            <a:r>
              <a:rPr lang="en-US" b="1" dirty="0">
                <a:solidFill>
                  <a:srgbClr val="E87722"/>
                </a:solidFill>
              </a:rPr>
              <a:t>Structure</a:t>
            </a:r>
          </a:p>
        </p:txBody>
      </p:sp>
    </p:spTree>
    <p:extLst>
      <p:ext uri="{BB962C8B-B14F-4D97-AF65-F5344CB8AC3E}">
        <p14:creationId xmlns:p14="http://schemas.microsoft.com/office/powerpoint/2010/main" val="1906918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0EC486-D2CB-A542-80DE-3FFC0E917EC5}"/>
              </a:ext>
            </a:extLst>
          </p:cNvPr>
          <p:cNvSpPr>
            <a:spLocks noGrp="1"/>
          </p:cNvSpPr>
          <p:nvPr>
            <p:ph type="sldNum" sz="quarter" idx="12"/>
          </p:nvPr>
        </p:nvSpPr>
        <p:spPr/>
        <p:txBody>
          <a:bodyPr/>
          <a:lstStyle/>
          <a:p>
            <a:fld id="{3310D8EA-3107-4873-B9AB-DD7D3E79053A}" type="slidenum">
              <a:rPr lang="en-US" smtClean="0"/>
              <a:t>27</a:t>
            </a:fld>
            <a:endParaRPr lang="en-US"/>
          </a:p>
        </p:txBody>
      </p:sp>
      <p:sp>
        <p:nvSpPr>
          <p:cNvPr id="5" name="TextBox 4">
            <a:extLst>
              <a:ext uri="{FF2B5EF4-FFF2-40B4-BE49-F238E27FC236}">
                <a16:creationId xmlns:a16="http://schemas.microsoft.com/office/drawing/2014/main" id="{7211587A-A7DF-E24D-BC61-23B980394054}"/>
              </a:ext>
            </a:extLst>
          </p:cNvPr>
          <p:cNvSpPr txBox="1"/>
          <p:nvPr/>
        </p:nvSpPr>
        <p:spPr>
          <a:xfrm>
            <a:off x="4501519" y="1624144"/>
            <a:ext cx="8641853" cy="830997"/>
          </a:xfrm>
          <a:prstGeom prst="rect">
            <a:avLst/>
          </a:prstGeom>
          <a:noFill/>
        </p:spPr>
        <p:txBody>
          <a:bodyPr wrap="none" rtlCol="0">
            <a:spAutoFit/>
          </a:bodyPr>
          <a:lstStyle/>
          <a:p>
            <a:pPr algn="ctr"/>
            <a:r>
              <a:rPr lang="en-US" sz="4800" b="1" dirty="0"/>
              <a:t>The Open World Assumption</a:t>
            </a:r>
          </a:p>
        </p:txBody>
      </p:sp>
      <p:sp>
        <p:nvSpPr>
          <p:cNvPr id="7" name="TextBox 6">
            <a:extLst>
              <a:ext uri="{FF2B5EF4-FFF2-40B4-BE49-F238E27FC236}">
                <a16:creationId xmlns:a16="http://schemas.microsoft.com/office/drawing/2014/main" id="{53E6547D-87F1-1549-B54A-710C99B9CC32}"/>
              </a:ext>
            </a:extLst>
          </p:cNvPr>
          <p:cNvSpPr txBox="1"/>
          <p:nvPr/>
        </p:nvSpPr>
        <p:spPr>
          <a:xfrm>
            <a:off x="4721803" y="2455141"/>
            <a:ext cx="8201284" cy="523220"/>
          </a:xfrm>
          <a:prstGeom prst="rect">
            <a:avLst/>
          </a:prstGeom>
          <a:noFill/>
        </p:spPr>
        <p:txBody>
          <a:bodyPr wrap="none" rtlCol="0">
            <a:spAutoFit/>
          </a:bodyPr>
          <a:lstStyle/>
          <a:p>
            <a:r>
              <a:rPr lang="en-US" sz="2800" b="1" dirty="0"/>
              <a:t>Anyone</a:t>
            </a:r>
            <a:r>
              <a:rPr lang="en-US" sz="2800" dirty="0"/>
              <a:t> can add </a:t>
            </a:r>
            <a:r>
              <a:rPr lang="en-US" sz="2800" b="1" dirty="0"/>
              <a:t>any</a:t>
            </a:r>
            <a:r>
              <a:rPr lang="en-US" sz="2800" dirty="0"/>
              <a:t> new information at </a:t>
            </a:r>
            <a:r>
              <a:rPr lang="en-US" sz="2800" b="1" dirty="0"/>
              <a:t>any</a:t>
            </a:r>
            <a:r>
              <a:rPr lang="en-US" sz="2800" dirty="0"/>
              <a:t> time.</a:t>
            </a:r>
          </a:p>
        </p:txBody>
      </p:sp>
      <p:pic>
        <p:nvPicPr>
          <p:cNvPr id="2" name="Picture 1">
            <a:extLst>
              <a:ext uri="{FF2B5EF4-FFF2-40B4-BE49-F238E27FC236}">
                <a16:creationId xmlns:a16="http://schemas.microsoft.com/office/drawing/2014/main" id="{2B839749-DB37-A74C-A070-47B72A136818}"/>
              </a:ext>
            </a:extLst>
          </p:cNvPr>
          <p:cNvPicPr>
            <a:picLocks noChangeAspect="1"/>
          </p:cNvPicPr>
          <p:nvPr/>
        </p:nvPicPr>
        <p:blipFill>
          <a:blip r:embed="rId2"/>
          <a:stretch>
            <a:fillRect/>
          </a:stretch>
        </p:blipFill>
        <p:spPr>
          <a:xfrm>
            <a:off x="6581727" y="3640840"/>
            <a:ext cx="4301131" cy="3817470"/>
          </a:xfrm>
          <a:prstGeom prst="rect">
            <a:avLst/>
          </a:prstGeom>
        </p:spPr>
      </p:pic>
    </p:spTree>
    <p:extLst>
      <p:ext uri="{BB962C8B-B14F-4D97-AF65-F5344CB8AC3E}">
        <p14:creationId xmlns:p14="http://schemas.microsoft.com/office/powerpoint/2010/main" val="416172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9F3F-63C5-B844-8A7A-14B56FCEECCA}"/>
              </a:ext>
            </a:extLst>
          </p:cNvPr>
          <p:cNvSpPr>
            <a:spLocks noGrp="1"/>
          </p:cNvSpPr>
          <p:nvPr>
            <p:ph type="title"/>
          </p:nvPr>
        </p:nvSpPr>
        <p:spPr/>
        <p:txBody>
          <a:bodyPr/>
          <a:lstStyle/>
          <a:p>
            <a:r>
              <a:rPr lang="en-US" dirty="0"/>
              <a:t>Schema agnostic (Schema-free, Schema-less)</a:t>
            </a:r>
          </a:p>
        </p:txBody>
      </p:sp>
      <p:sp>
        <p:nvSpPr>
          <p:cNvPr id="3" name="Text Placeholder 2">
            <a:extLst>
              <a:ext uri="{FF2B5EF4-FFF2-40B4-BE49-F238E27FC236}">
                <a16:creationId xmlns:a16="http://schemas.microsoft.com/office/drawing/2014/main" id="{5869C70E-A4B3-494B-91B3-4D4BD7041DB5}"/>
              </a:ext>
            </a:extLst>
          </p:cNvPr>
          <p:cNvSpPr>
            <a:spLocks noGrp="1"/>
          </p:cNvSpPr>
          <p:nvPr>
            <p:ph type="body" idx="1"/>
          </p:nvPr>
        </p:nvSpPr>
        <p:spPr>
          <a:xfrm>
            <a:off x="5234709" y="2253730"/>
            <a:ext cx="11448770" cy="6680960"/>
          </a:xfrm>
        </p:spPr>
        <p:txBody>
          <a:bodyPr/>
          <a:lstStyle/>
          <a:p>
            <a:r>
              <a:rPr lang="en-US" dirty="0"/>
              <a:t>SQL databases have a </a:t>
            </a:r>
            <a:r>
              <a:rPr lang="en-US" b="1" dirty="0"/>
              <a:t>fixed</a:t>
            </a:r>
            <a:r>
              <a:rPr lang="en-US" dirty="0"/>
              <a:t> </a:t>
            </a:r>
            <a:r>
              <a:rPr lang="en-US" b="1" dirty="0"/>
              <a:t>database</a:t>
            </a:r>
            <a:r>
              <a:rPr lang="en-US" dirty="0"/>
              <a:t> </a:t>
            </a:r>
            <a:r>
              <a:rPr lang="en-US" b="1" dirty="0"/>
              <a:t>schema</a:t>
            </a:r>
          </a:p>
          <a:p>
            <a:pPr lvl="1"/>
            <a:r>
              <a:rPr lang="en-US" dirty="0"/>
              <a:t>The schema is created at design time </a:t>
            </a:r>
            <a:r>
              <a:rPr lang="en-US" b="1" dirty="0"/>
              <a:t>before</a:t>
            </a:r>
            <a:r>
              <a:rPr lang="en-US" dirty="0"/>
              <a:t> data is loaded</a:t>
            </a:r>
          </a:p>
          <a:p>
            <a:pPr lvl="1"/>
            <a:r>
              <a:rPr lang="en-US" dirty="0"/>
              <a:t>The schema typically contains </a:t>
            </a:r>
            <a:r>
              <a:rPr lang="en-US" b="1" dirty="0"/>
              <a:t>fixed structure </a:t>
            </a:r>
            <a:r>
              <a:rPr lang="en-US" dirty="0"/>
              <a:t>and </a:t>
            </a:r>
            <a:r>
              <a:rPr lang="en-US" b="1" dirty="0"/>
              <a:t>fixed indexes</a:t>
            </a:r>
          </a:p>
          <a:p>
            <a:pPr lvl="1"/>
            <a:r>
              <a:rPr lang="en-US" dirty="0"/>
              <a:t>Data can be loaded into a table from a CSV file for that table</a:t>
            </a:r>
          </a:p>
          <a:p>
            <a:r>
              <a:rPr lang="en-US" dirty="0"/>
              <a:t>Graph (and document) databases don’t usually have a fixed database so they are called </a:t>
            </a:r>
            <a:r>
              <a:rPr lang="en-US" b="1" dirty="0"/>
              <a:t>schema agnostic</a:t>
            </a:r>
          </a:p>
          <a:p>
            <a:pPr lvl="1"/>
            <a:r>
              <a:rPr lang="en-US" dirty="0"/>
              <a:t>Data is loaded “as is” and no modeling needs to be done before a load</a:t>
            </a:r>
          </a:p>
          <a:p>
            <a:pPr lvl="1"/>
            <a:r>
              <a:rPr lang="en-US" dirty="0"/>
              <a:t>The metadata that is associated with the load script is used to index the data</a:t>
            </a:r>
          </a:p>
          <a:p>
            <a:pPr lvl="1"/>
            <a:r>
              <a:rPr lang="en-US" dirty="0"/>
              <a:t>Schema agnostic systems are ideal for big data, integration hubs and highly-variable systems</a:t>
            </a:r>
          </a:p>
        </p:txBody>
      </p:sp>
      <p:sp>
        <p:nvSpPr>
          <p:cNvPr id="4" name="Slide Number Placeholder 3">
            <a:extLst>
              <a:ext uri="{FF2B5EF4-FFF2-40B4-BE49-F238E27FC236}">
                <a16:creationId xmlns:a16="http://schemas.microsoft.com/office/drawing/2014/main" id="{36F5F007-941A-CB42-AB0E-377DB2252A78}"/>
              </a:ext>
            </a:extLst>
          </p:cNvPr>
          <p:cNvSpPr>
            <a:spLocks noGrp="1"/>
          </p:cNvSpPr>
          <p:nvPr>
            <p:ph type="sldNum" idx="12"/>
          </p:nvPr>
        </p:nvSpPr>
        <p:spPr/>
        <p:txBody>
          <a:bodyPr/>
          <a:lstStyle/>
          <a:p>
            <a:fld id="{00000000-1234-1234-1234-123412341234}" type="slidenum">
              <a:rPr lang="en" smtClean="0"/>
              <a:pPr/>
              <a:t>28</a:t>
            </a:fld>
            <a:endParaRPr lang="en"/>
          </a:p>
        </p:txBody>
      </p:sp>
      <p:sp>
        <p:nvSpPr>
          <p:cNvPr id="5" name="TextBox 4">
            <a:extLst>
              <a:ext uri="{FF2B5EF4-FFF2-40B4-BE49-F238E27FC236}">
                <a16:creationId xmlns:a16="http://schemas.microsoft.com/office/drawing/2014/main" id="{5C37855A-8541-C646-8BC8-B51983D4620D}"/>
              </a:ext>
            </a:extLst>
          </p:cNvPr>
          <p:cNvSpPr txBox="1"/>
          <p:nvPr/>
        </p:nvSpPr>
        <p:spPr>
          <a:xfrm>
            <a:off x="7764380" y="9147015"/>
            <a:ext cx="8229600" cy="464614"/>
          </a:xfrm>
          <a:prstGeom prst="rect">
            <a:avLst/>
          </a:prstGeom>
          <a:noFill/>
        </p:spPr>
        <p:txBody>
          <a:bodyPr wrap="square" rtlCol="0">
            <a:spAutoFit/>
          </a:bodyPr>
          <a:lstStyle/>
          <a:p>
            <a:r>
              <a:rPr lang="en-US" dirty="0"/>
              <a:t>https://</a:t>
            </a:r>
            <a:r>
              <a:rPr lang="en-US" dirty="0" err="1"/>
              <a:t>en.wikipedia.org</a:t>
            </a:r>
            <a:r>
              <a:rPr lang="en-US" dirty="0"/>
              <a:t>/wiki/Schema-</a:t>
            </a:r>
            <a:r>
              <a:rPr lang="en-US" dirty="0" err="1"/>
              <a:t>agnostic_databases</a:t>
            </a:r>
            <a:endParaRPr lang="en-US" dirty="0"/>
          </a:p>
        </p:txBody>
      </p:sp>
      <p:grpSp>
        <p:nvGrpSpPr>
          <p:cNvPr id="6" name="Group 143">
            <a:extLst>
              <a:ext uri="{FF2B5EF4-FFF2-40B4-BE49-F238E27FC236}">
                <a16:creationId xmlns:a16="http://schemas.microsoft.com/office/drawing/2014/main" id="{8A427B96-C8F3-EB4E-A0C1-EC0E9F7E71BC}"/>
              </a:ext>
            </a:extLst>
          </p:cNvPr>
          <p:cNvGrpSpPr/>
          <p:nvPr/>
        </p:nvGrpSpPr>
        <p:grpSpPr>
          <a:xfrm>
            <a:off x="1441720" y="2482642"/>
            <a:ext cx="2461260" cy="1846426"/>
            <a:chOff x="533400" y="1905000"/>
            <a:chExt cx="1447800" cy="1447800"/>
          </a:xfrm>
        </p:grpSpPr>
        <p:sp>
          <p:nvSpPr>
            <p:cNvPr id="7" name="Rectangle 6">
              <a:extLst>
                <a:ext uri="{FF2B5EF4-FFF2-40B4-BE49-F238E27FC236}">
                  <a16:creationId xmlns:a16="http://schemas.microsoft.com/office/drawing/2014/main" id="{A9B3B566-7851-2B47-AE64-9F81DF112CCB}"/>
                </a:ext>
              </a:extLst>
            </p:cNvPr>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8" name="Rectangle 7">
              <a:extLst>
                <a:ext uri="{FF2B5EF4-FFF2-40B4-BE49-F238E27FC236}">
                  <a16:creationId xmlns:a16="http://schemas.microsoft.com/office/drawing/2014/main" id="{2B4BD374-064D-E740-B312-F0CD7112DAA2}"/>
                </a:ext>
              </a:extLst>
            </p:cNvPr>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9" name="Rectangle 8">
              <a:extLst>
                <a:ext uri="{FF2B5EF4-FFF2-40B4-BE49-F238E27FC236}">
                  <a16:creationId xmlns:a16="http://schemas.microsoft.com/office/drawing/2014/main" id="{BC5140DF-61F2-AF46-8CB6-CE4FDA232AB1}"/>
                </a:ext>
              </a:extLst>
            </p:cNvPr>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0" name="Rectangle 9">
              <a:extLst>
                <a:ext uri="{FF2B5EF4-FFF2-40B4-BE49-F238E27FC236}">
                  <a16:creationId xmlns:a16="http://schemas.microsoft.com/office/drawing/2014/main" id="{CC5E3C2B-6A78-0F45-A936-46947F02682C}"/>
                </a:ext>
              </a:extLst>
            </p:cNvPr>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 name="Rectangle 10">
              <a:extLst>
                <a:ext uri="{FF2B5EF4-FFF2-40B4-BE49-F238E27FC236}">
                  <a16:creationId xmlns:a16="http://schemas.microsoft.com/office/drawing/2014/main" id="{A6CE68CE-74E6-5A42-A73A-03406E8B839D}"/>
                </a:ext>
              </a:extLst>
            </p:cNvPr>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 name="Rectangle 11">
              <a:extLst>
                <a:ext uri="{FF2B5EF4-FFF2-40B4-BE49-F238E27FC236}">
                  <a16:creationId xmlns:a16="http://schemas.microsoft.com/office/drawing/2014/main" id="{0E7402B3-1A19-F24E-B740-DCF241DDA370}"/>
                </a:ext>
              </a:extLst>
            </p:cNvPr>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3" name="Rectangle 12">
              <a:extLst>
                <a:ext uri="{FF2B5EF4-FFF2-40B4-BE49-F238E27FC236}">
                  <a16:creationId xmlns:a16="http://schemas.microsoft.com/office/drawing/2014/main" id="{75F21662-A678-7242-8D5E-87546F1BCA06}"/>
                </a:ext>
              </a:extLst>
            </p:cNvPr>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a:extLst>
                <a:ext uri="{FF2B5EF4-FFF2-40B4-BE49-F238E27FC236}">
                  <a16:creationId xmlns:a16="http://schemas.microsoft.com/office/drawing/2014/main" id="{80463991-6A4C-7043-9C55-CE48F523C515}"/>
                </a:ext>
              </a:extLst>
            </p:cNvPr>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a:extLst>
                <a:ext uri="{FF2B5EF4-FFF2-40B4-BE49-F238E27FC236}">
                  <a16:creationId xmlns:a16="http://schemas.microsoft.com/office/drawing/2014/main" id="{E34C1DF1-3BCF-2449-B1AB-AAC4E0F92D3D}"/>
                </a:ext>
              </a:extLst>
            </p:cNvPr>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 name="Rectangle 15">
              <a:extLst>
                <a:ext uri="{FF2B5EF4-FFF2-40B4-BE49-F238E27FC236}">
                  <a16:creationId xmlns:a16="http://schemas.microsoft.com/office/drawing/2014/main" id="{40EC3D08-381D-AA4E-970D-C0F95F71FD89}"/>
                </a:ext>
              </a:extLst>
            </p:cNvPr>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7" name="Rectangle 16">
              <a:extLst>
                <a:ext uri="{FF2B5EF4-FFF2-40B4-BE49-F238E27FC236}">
                  <a16:creationId xmlns:a16="http://schemas.microsoft.com/office/drawing/2014/main" id="{8F492FE8-A142-CC4C-8724-804CB0CB1B58}"/>
                </a:ext>
              </a:extLst>
            </p:cNvPr>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8" name="Rectangle 17">
              <a:extLst>
                <a:ext uri="{FF2B5EF4-FFF2-40B4-BE49-F238E27FC236}">
                  <a16:creationId xmlns:a16="http://schemas.microsoft.com/office/drawing/2014/main" id="{7A1FFE9A-229F-C243-8ACF-E4367422D324}"/>
                </a:ext>
              </a:extLst>
            </p:cNvPr>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9" name="Rectangle 18">
              <a:extLst>
                <a:ext uri="{FF2B5EF4-FFF2-40B4-BE49-F238E27FC236}">
                  <a16:creationId xmlns:a16="http://schemas.microsoft.com/office/drawing/2014/main" id="{33750E3F-0C00-B04E-9119-1A9847D0E40A}"/>
                </a:ext>
              </a:extLst>
            </p:cNvPr>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20" name="Rectangle 19">
              <a:extLst>
                <a:ext uri="{FF2B5EF4-FFF2-40B4-BE49-F238E27FC236}">
                  <a16:creationId xmlns:a16="http://schemas.microsoft.com/office/drawing/2014/main" id="{9F2F2E34-A9E7-C047-97FC-6C0FCCDCD21D}"/>
                </a:ext>
              </a:extLst>
            </p:cNvPr>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21" name="Rectangle 20">
              <a:extLst>
                <a:ext uri="{FF2B5EF4-FFF2-40B4-BE49-F238E27FC236}">
                  <a16:creationId xmlns:a16="http://schemas.microsoft.com/office/drawing/2014/main" id="{B1F05AC4-E166-1046-9E61-CAD01022D59B}"/>
                </a:ext>
              </a:extLst>
            </p:cNvPr>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22" name="Rectangle 21">
              <a:extLst>
                <a:ext uri="{FF2B5EF4-FFF2-40B4-BE49-F238E27FC236}">
                  <a16:creationId xmlns:a16="http://schemas.microsoft.com/office/drawing/2014/main" id="{91EB3728-0174-7B49-AA3B-C10187EFC22D}"/>
                </a:ext>
              </a:extLst>
            </p:cNvPr>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23" name="Rectangle 22">
              <a:extLst>
                <a:ext uri="{FF2B5EF4-FFF2-40B4-BE49-F238E27FC236}">
                  <a16:creationId xmlns:a16="http://schemas.microsoft.com/office/drawing/2014/main" id="{64907D6A-6954-F54F-8684-D4222E2BFB34}"/>
                </a:ext>
              </a:extLst>
            </p:cNvPr>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4" name="Rectangle 23">
              <a:extLst>
                <a:ext uri="{FF2B5EF4-FFF2-40B4-BE49-F238E27FC236}">
                  <a16:creationId xmlns:a16="http://schemas.microsoft.com/office/drawing/2014/main" id="{BBAE2662-6756-A241-BC0D-2E07B75C6CE3}"/>
                </a:ext>
              </a:extLst>
            </p:cNvPr>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5" name="Rectangle 24">
              <a:extLst>
                <a:ext uri="{FF2B5EF4-FFF2-40B4-BE49-F238E27FC236}">
                  <a16:creationId xmlns:a16="http://schemas.microsoft.com/office/drawing/2014/main" id="{9D71BDC8-C1AB-0843-A68D-0F11CF742F5E}"/>
                </a:ext>
              </a:extLst>
            </p:cNvPr>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6" name="Rectangle 25">
              <a:extLst>
                <a:ext uri="{FF2B5EF4-FFF2-40B4-BE49-F238E27FC236}">
                  <a16:creationId xmlns:a16="http://schemas.microsoft.com/office/drawing/2014/main" id="{4FD8D5DA-AC2C-144A-BB00-9951514F12FD}"/>
                </a:ext>
              </a:extLst>
            </p:cNvPr>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7" name="Rectangle 26">
              <a:extLst>
                <a:ext uri="{FF2B5EF4-FFF2-40B4-BE49-F238E27FC236}">
                  <a16:creationId xmlns:a16="http://schemas.microsoft.com/office/drawing/2014/main" id="{1AAEB1EC-7504-E346-83F1-409D22FA2B39}"/>
                </a:ext>
              </a:extLst>
            </p:cNvPr>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8" name="Rectangle 27">
              <a:extLst>
                <a:ext uri="{FF2B5EF4-FFF2-40B4-BE49-F238E27FC236}">
                  <a16:creationId xmlns:a16="http://schemas.microsoft.com/office/drawing/2014/main" id="{3A6BDFB9-BEBC-0444-944D-57FD95206F36}"/>
                </a:ext>
              </a:extLst>
            </p:cNvPr>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9" name="Rectangle 28">
              <a:extLst>
                <a:ext uri="{FF2B5EF4-FFF2-40B4-BE49-F238E27FC236}">
                  <a16:creationId xmlns:a16="http://schemas.microsoft.com/office/drawing/2014/main" id="{C96AED88-2E17-2C4B-9EFC-FD7A2D0F1C1A}"/>
                </a:ext>
              </a:extLst>
            </p:cNvPr>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a:extLst>
                <a:ext uri="{FF2B5EF4-FFF2-40B4-BE49-F238E27FC236}">
                  <a16:creationId xmlns:a16="http://schemas.microsoft.com/office/drawing/2014/main" id="{2739C72A-088A-0440-BA4E-7757BD960BCC}"/>
                </a:ext>
              </a:extLst>
            </p:cNvPr>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a:extLst>
                <a:ext uri="{FF2B5EF4-FFF2-40B4-BE49-F238E27FC236}">
                  <a16:creationId xmlns:a16="http://schemas.microsoft.com/office/drawing/2014/main" id="{43C33C5A-A03C-E845-9DB7-46778E740AAD}"/>
                </a:ext>
              </a:extLst>
            </p:cNvPr>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32" name="Rectangle 31">
              <a:extLst>
                <a:ext uri="{FF2B5EF4-FFF2-40B4-BE49-F238E27FC236}">
                  <a16:creationId xmlns:a16="http://schemas.microsoft.com/office/drawing/2014/main" id="{FAB340F0-161A-8C40-BCF8-5EC9FC406B6A}"/>
                </a:ext>
              </a:extLst>
            </p:cNvPr>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33" name="Rectangle 32">
              <a:extLst>
                <a:ext uri="{FF2B5EF4-FFF2-40B4-BE49-F238E27FC236}">
                  <a16:creationId xmlns:a16="http://schemas.microsoft.com/office/drawing/2014/main" id="{85E359DD-B2C4-4D4B-9B04-3105411013F5}"/>
                </a:ext>
              </a:extLst>
            </p:cNvPr>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34" name="Rectangle 33">
              <a:extLst>
                <a:ext uri="{FF2B5EF4-FFF2-40B4-BE49-F238E27FC236}">
                  <a16:creationId xmlns:a16="http://schemas.microsoft.com/office/drawing/2014/main" id="{D6A4456E-3ADE-AA46-A467-E3A277BCBDCF}"/>
                </a:ext>
              </a:extLst>
            </p:cNvPr>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35" name="Rectangle 34">
              <a:extLst>
                <a:ext uri="{FF2B5EF4-FFF2-40B4-BE49-F238E27FC236}">
                  <a16:creationId xmlns:a16="http://schemas.microsoft.com/office/drawing/2014/main" id="{2DC37B72-99EB-1647-B401-96DDBE7A7075}"/>
                </a:ext>
              </a:extLst>
            </p:cNvPr>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36" name="Rectangle 35">
              <a:extLst>
                <a:ext uri="{FF2B5EF4-FFF2-40B4-BE49-F238E27FC236}">
                  <a16:creationId xmlns:a16="http://schemas.microsoft.com/office/drawing/2014/main" id="{2346D224-C8B6-D34E-B560-40EAE0A5DF89}"/>
                </a:ext>
              </a:extLst>
            </p:cNvPr>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37" name="Rectangle 36">
              <a:extLst>
                <a:ext uri="{FF2B5EF4-FFF2-40B4-BE49-F238E27FC236}">
                  <a16:creationId xmlns:a16="http://schemas.microsoft.com/office/drawing/2014/main" id="{476AC082-D2C4-1841-8E25-03E38398CD98}"/>
                </a:ext>
              </a:extLst>
            </p:cNvPr>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38" name="Rectangle 37">
              <a:extLst>
                <a:ext uri="{FF2B5EF4-FFF2-40B4-BE49-F238E27FC236}">
                  <a16:creationId xmlns:a16="http://schemas.microsoft.com/office/drawing/2014/main" id="{E2CA225D-124D-0B45-B7A9-AE19B5A3E4D5}"/>
                </a:ext>
              </a:extLst>
            </p:cNvPr>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grpSp>
        <p:nvGrpSpPr>
          <p:cNvPr id="39" name="Group 242">
            <a:extLst>
              <a:ext uri="{FF2B5EF4-FFF2-40B4-BE49-F238E27FC236}">
                <a16:creationId xmlns:a16="http://schemas.microsoft.com/office/drawing/2014/main" id="{FFA97B99-8122-E142-8003-08591EC32D87}"/>
              </a:ext>
            </a:extLst>
          </p:cNvPr>
          <p:cNvGrpSpPr/>
          <p:nvPr/>
        </p:nvGrpSpPr>
        <p:grpSpPr>
          <a:xfrm>
            <a:off x="1367018" y="5714820"/>
            <a:ext cx="2849880" cy="2040786"/>
            <a:chOff x="3505200" y="4267200"/>
            <a:chExt cx="1676400" cy="1600200"/>
          </a:xfrm>
        </p:grpSpPr>
        <p:sp>
          <p:nvSpPr>
            <p:cNvPr id="40" name="Oval 39">
              <a:extLst>
                <a:ext uri="{FF2B5EF4-FFF2-40B4-BE49-F238E27FC236}">
                  <a16:creationId xmlns:a16="http://schemas.microsoft.com/office/drawing/2014/main" id="{63AF343E-9E04-8140-9931-4944595E292B}"/>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1" name="Oval 40">
              <a:extLst>
                <a:ext uri="{FF2B5EF4-FFF2-40B4-BE49-F238E27FC236}">
                  <a16:creationId xmlns:a16="http://schemas.microsoft.com/office/drawing/2014/main" id="{24998D4E-1E40-BB4C-9FA8-067374496896}"/>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2" name="Oval 41">
              <a:extLst>
                <a:ext uri="{FF2B5EF4-FFF2-40B4-BE49-F238E27FC236}">
                  <a16:creationId xmlns:a16="http://schemas.microsoft.com/office/drawing/2014/main" id="{E712283E-B0EA-C94E-BBB3-23B56616235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3" name="Oval 42">
              <a:extLst>
                <a:ext uri="{FF2B5EF4-FFF2-40B4-BE49-F238E27FC236}">
                  <a16:creationId xmlns:a16="http://schemas.microsoft.com/office/drawing/2014/main" id="{F886F781-CDD1-C342-BDC4-013D62502205}"/>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4" name="Oval 43">
              <a:extLst>
                <a:ext uri="{FF2B5EF4-FFF2-40B4-BE49-F238E27FC236}">
                  <a16:creationId xmlns:a16="http://schemas.microsoft.com/office/drawing/2014/main" id="{D601F76E-E963-2C42-9640-35BE600C2D33}"/>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5" name="Oval 44">
              <a:extLst>
                <a:ext uri="{FF2B5EF4-FFF2-40B4-BE49-F238E27FC236}">
                  <a16:creationId xmlns:a16="http://schemas.microsoft.com/office/drawing/2014/main" id="{2A763267-24AC-0843-BD08-12815FC4DCCA}"/>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6" name="Oval 45">
              <a:extLst>
                <a:ext uri="{FF2B5EF4-FFF2-40B4-BE49-F238E27FC236}">
                  <a16:creationId xmlns:a16="http://schemas.microsoft.com/office/drawing/2014/main" id="{E593441D-A567-1A47-98BF-C9E7ECD7221C}"/>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7" name="Oval 46">
              <a:extLst>
                <a:ext uri="{FF2B5EF4-FFF2-40B4-BE49-F238E27FC236}">
                  <a16:creationId xmlns:a16="http://schemas.microsoft.com/office/drawing/2014/main" id="{CE5EB10F-470E-CA48-8ABA-5EC9BD51CF8B}"/>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8" name="Oval 47">
              <a:extLst>
                <a:ext uri="{FF2B5EF4-FFF2-40B4-BE49-F238E27FC236}">
                  <a16:creationId xmlns:a16="http://schemas.microsoft.com/office/drawing/2014/main" id="{703946AB-DCD7-D94B-885E-4973C6A40016}"/>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49" name="Straight Arrow Connector 48">
              <a:extLst>
                <a:ext uri="{FF2B5EF4-FFF2-40B4-BE49-F238E27FC236}">
                  <a16:creationId xmlns:a16="http://schemas.microsoft.com/office/drawing/2014/main" id="{A7D7E77C-AA12-6D49-81FA-F17DA594E017}"/>
                </a:ext>
              </a:extLst>
            </p:cNvPr>
            <p:cNvCxnSpPr>
              <a:stCxn id="47" idx="7"/>
              <a:endCxn id="40"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6A55709-62A8-544B-BD8C-8B6B4D4E78C2}"/>
                </a:ext>
              </a:extLst>
            </p:cNvPr>
            <p:cNvCxnSpPr>
              <a:stCxn id="40" idx="6"/>
              <a:endCxn id="43"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1DC5BC5-F3E4-F14C-B58E-7D03C7908A1A}"/>
                </a:ext>
              </a:extLst>
            </p:cNvPr>
            <p:cNvCxnSpPr>
              <a:stCxn id="43" idx="3"/>
              <a:endCxn id="44"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8DF7319-51BF-B745-AA7A-84D731671812}"/>
                </a:ext>
              </a:extLst>
            </p:cNvPr>
            <p:cNvCxnSpPr>
              <a:stCxn id="44" idx="5"/>
              <a:endCxn id="48"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E58BC14-71D6-E040-8981-FAD5F63B8024}"/>
                </a:ext>
              </a:extLst>
            </p:cNvPr>
            <p:cNvCxnSpPr>
              <a:stCxn id="48" idx="2"/>
              <a:endCxn id="46"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D191035-DBC5-7549-BA2C-3F5B03423E84}"/>
                </a:ext>
              </a:extLst>
            </p:cNvPr>
            <p:cNvCxnSpPr>
              <a:endCxn id="42"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35B71FF-513F-E14A-93AA-529AA1BA316C}"/>
                </a:ext>
              </a:extLst>
            </p:cNvPr>
            <p:cNvCxnSpPr>
              <a:stCxn id="42" idx="1"/>
              <a:endCxn id="41"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95CB4AB-F6F0-554D-A9D7-0466EEEA7525}"/>
                </a:ext>
              </a:extLst>
            </p:cNvPr>
            <p:cNvCxnSpPr>
              <a:stCxn id="41" idx="3"/>
              <a:endCxn id="45"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2B62B06-AAA5-F644-B215-4BE29DDEDCB7}"/>
                </a:ext>
              </a:extLst>
            </p:cNvPr>
            <p:cNvCxnSpPr>
              <a:stCxn id="47" idx="4"/>
              <a:endCxn id="45"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1A0C955-5AB4-0148-8FFC-1477D13759E2}"/>
                </a:ext>
              </a:extLst>
            </p:cNvPr>
            <p:cNvCxnSpPr>
              <a:stCxn id="42" idx="7"/>
              <a:endCxn id="40"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0322155-4C74-504E-A922-738BD15FC68D}"/>
                </a:ext>
              </a:extLst>
            </p:cNvPr>
            <p:cNvCxnSpPr>
              <a:stCxn id="42" idx="3"/>
              <a:endCxn id="45"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70F0539A-6E02-044E-81C5-039620D90EC4}"/>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61" name="Straight Arrow Connector 60">
              <a:extLst>
                <a:ext uri="{FF2B5EF4-FFF2-40B4-BE49-F238E27FC236}">
                  <a16:creationId xmlns:a16="http://schemas.microsoft.com/office/drawing/2014/main" id="{0A54667B-EF8E-6144-B4D2-BDCBD65EA097}"/>
                </a:ext>
              </a:extLst>
            </p:cNvPr>
            <p:cNvCxnSpPr>
              <a:stCxn id="60" idx="7"/>
              <a:endCxn id="42"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C1F1730-400E-1B4A-9562-B6E866B24523}"/>
              </a:ext>
            </a:extLst>
          </p:cNvPr>
          <p:cNvSpPr txBox="1"/>
          <p:nvPr/>
        </p:nvSpPr>
        <p:spPr>
          <a:xfrm>
            <a:off x="1493149" y="4572993"/>
            <a:ext cx="2273379" cy="464614"/>
          </a:xfrm>
          <a:prstGeom prst="rect">
            <a:avLst/>
          </a:prstGeom>
          <a:noFill/>
        </p:spPr>
        <p:txBody>
          <a:bodyPr wrap="none" rtlCol="0">
            <a:spAutoFit/>
          </a:bodyPr>
          <a:lstStyle/>
          <a:p>
            <a:r>
              <a:rPr lang="en-US" b="1" dirty="0"/>
              <a:t>Fixed Schema</a:t>
            </a:r>
          </a:p>
        </p:txBody>
      </p:sp>
      <p:sp>
        <p:nvSpPr>
          <p:cNvPr id="63" name="TextBox 62">
            <a:extLst>
              <a:ext uri="{FF2B5EF4-FFF2-40B4-BE49-F238E27FC236}">
                <a16:creationId xmlns:a16="http://schemas.microsoft.com/office/drawing/2014/main" id="{2C46DE05-25A0-4142-A89B-F08417919BF1}"/>
              </a:ext>
            </a:extLst>
          </p:cNvPr>
          <p:cNvSpPr txBox="1"/>
          <p:nvPr/>
        </p:nvSpPr>
        <p:spPr>
          <a:xfrm>
            <a:off x="1367018" y="8049409"/>
            <a:ext cx="2778005" cy="464614"/>
          </a:xfrm>
          <a:prstGeom prst="rect">
            <a:avLst/>
          </a:prstGeom>
          <a:noFill/>
        </p:spPr>
        <p:txBody>
          <a:bodyPr wrap="none" rtlCol="0">
            <a:spAutoFit/>
          </a:bodyPr>
          <a:lstStyle/>
          <a:p>
            <a:r>
              <a:rPr lang="en-US" b="1" dirty="0"/>
              <a:t>Schema Agnostic</a:t>
            </a:r>
          </a:p>
        </p:txBody>
      </p:sp>
    </p:spTree>
    <p:extLst>
      <p:ext uri="{BB962C8B-B14F-4D97-AF65-F5344CB8AC3E}">
        <p14:creationId xmlns:p14="http://schemas.microsoft.com/office/powerpoint/2010/main" val="3581192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D834-38B7-D049-8AD3-41D48A4B7D30}"/>
              </a:ext>
            </a:extLst>
          </p:cNvPr>
          <p:cNvSpPr>
            <a:spLocks noGrp="1"/>
          </p:cNvSpPr>
          <p:nvPr>
            <p:ph type="title"/>
          </p:nvPr>
        </p:nvSpPr>
        <p:spPr/>
        <p:txBody>
          <a:bodyPr>
            <a:normAutofit/>
          </a:bodyPr>
          <a:lstStyle/>
          <a:p>
            <a:r>
              <a:rPr lang="en-US" b="1" dirty="0"/>
              <a:t>Graphs and the “Open World” Assumption</a:t>
            </a:r>
          </a:p>
        </p:txBody>
      </p:sp>
      <p:sp>
        <p:nvSpPr>
          <p:cNvPr id="4" name="Slide Number Placeholder 3">
            <a:extLst>
              <a:ext uri="{FF2B5EF4-FFF2-40B4-BE49-F238E27FC236}">
                <a16:creationId xmlns:a16="http://schemas.microsoft.com/office/drawing/2014/main" id="{4E4390D7-EA48-DD40-A1A3-E6AB695CDEA1}"/>
              </a:ext>
            </a:extLst>
          </p:cNvPr>
          <p:cNvSpPr>
            <a:spLocks noGrp="1"/>
          </p:cNvSpPr>
          <p:nvPr>
            <p:ph type="sldNum" sz="quarter" idx="12"/>
          </p:nvPr>
        </p:nvSpPr>
        <p:spPr/>
        <p:txBody>
          <a:bodyPr/>
          <a:lstStyle/>
          <a:p>
            <a:fld id="{00000000-1234-1234-1234-123412341234}" type="slidenum">
              <a:rPr lang="en" smtClean="0"/>
              <a:pPr/>
              <a:t>29</a:t>
            </a:fld>
            <a:endParaRPr lang="en"/>
          </a:p>
        </p:txBody>
      </p:sp>
      <p:sp>
        <p:nvSpPr>
          <p:cNvPr id="6" name="Text Placeholder 5">
            <a:extLst>
              <a:ext uri="{FF2B5EF4-FFF2-40B4-BE49-F238E27FC236}">
                <a16:creationId xmlns:a16="http://schemas.microsoft.com/office/drawing/2014/main" id="{6074FE48-5C24-0849-8047-75C2846FDB3E}"/>
              </a:ext>
            </a:extLst>
          </p:cNvPr>
          <p:cNvSpPr>
            <a:spLocks noGrp="1"/>
          </p:cNvSpPr>
          <p:nvPr>
            <p:ph type="body" sz="quarter" idx="4294967295"/>
          </p:nvPr>
        </p:nvSpPr>
        <p:spPr>
          <a:xfrm>
            <a:off x="1912338" y="2236935"/>
            <a:ext cx="5643880" cy="973243"/>
          </a:xfrm>
          <a:noFill/>
        </p:spPr>
        <p:txBody>
          <a:bodyPr/>
          <a:lstStyle/>
          <a:p>
            <a:pPr marL="0" indent="0" algn="ctr">
              <a:buNone/>
            </a:pPr>
            <a:r>
              <a:rPr lang="en-US" sz="4000" b="1" dirty="0">
                <a:solidFill>
                  <a:schemeClr val="tx1"/>
                </a:solidFill>
              </a:rPr>
              <a:t>Past: Closed Word</a:t>
            </a:r>
          </a:p>
        </p:txBody>
      </p:sp>
      <p:sp>
        <p:nvSpPr>
          <p:cNvPr id="7" name="Text Placeholder 6">
            <a:extLst>
              <a:ext uri="{FF2B5EF4-FFF2-40B4-BE49-F238E27FC236}">
                <a16:creationId xmlns:a16="http://schemas.microsoft.com/office/drawing/2014/main" id="{D5062983-F84B-8246-B7B5-65F355E5EEE2}"/>
              </a:ext>
            </a:extLst>
          </p:cNvPr>
          <p:cNvSpPr>
            <a:spLocks noGrp="1"/>
          </p:cNvSpPr>
          <p:nvPr>
            <p:ph type="body" sz="quarter" idx="4294967295"/>
          </p:nvPr>
        </p:nvSpPr>
        <p:spPr>
          <a:xfrm>
            <a:off x="10739826" y="2201082"/>
            <a:ext cx="5154930" cy="973243"/>
          </a:xfrm>
          <a:noFill/>
        </p:spPr>
        <p:txBody>
          <a:bodyPr vert="horz" lIns="137160" tIns="0" rIns="0" bIns="0" rtlCol="0" anchor="ctr">
            <a:noAutofit/>
          </a:bodyPr>
          <a:lstStyle/>
          <a:p>
            <a:pPr marL="0" indent="0" algn="ctr">
              <a:buNone/>
            </a:pPr>
            <a:r>
              <a:rPr lang="en-US" sz="4000" b="1" dirty="0">
                <a:solidFill>
                  <a:schemeClr val="tx1"/>
                </a:solidFill>
              </a:rPr>
              <a:t>Graph: Open World</a:t>
            </a:r>
          </a:p>
        </p:txBody>
      </p:sp>
      <p:pic>
        <p:nvPicPr>
          <p:cNvPr id="12" name="Picture 11">
            <a:extLst>
              <a:ext uri="{FF2B5EF4-FFF2-40B4-BE49-F238E27FC236}">
                <a16:creationId xmlns:a16="http://schemas.microsoft.com/office/drawing/2014/main" id="{2DC4F090-B041-A346-8BCA-6914F0D7DC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0851" y="3397957"/>
            <a:ext cx="3451413" cy="3149866"/>
          </a:xfrm>
          <a:prstGeom prst="rect">
            <a:avLst/>
          </a:prstGeom>
        </p:spPr>
      </p:pic>
      <p:sp>
        <p:nvSpPr>
          <p:cNvPr id="13" name="TextBox 12">
            <a:extLst>
              <a:ext uri="{FF2B5EF4-FFF2-40B4-BE49-F238E27FC236}">
                <a16:creationId xmlns:a16="http://schemas.microsoft.com/office/drawing/2014/main" id="{26273332-0141-7A49-BF60-1AE2EBA81BF0}"/>
              </a:ext>
            </a:extLst>
          </p:cNvPr>
          <p:cNvSpPr txBox="1"/>
          <p:nvPr/>
        </p:nvSpPr>
        <p:spPr>
          <a:xfrm>
            <a:off x="1264015" y="7100984"/>
            <a:ext cx="7760604" cy="2086982"/>
          </a:xfrm>
          <a:prstGeom prst="rect">
            <a:avLst/>
          </a:prstGeom>
          <a:noFill/>
        </p:spPr>
        <p:txBody>
          <a:bodyPr wrap="square" rtlCol="0">
            <a:spAutoFit/>
          </a:bodyPr>
          <a:lstStyle/>
          <a:p>
            <a:pPr marL="502931" indent="-502931">
              <a:buFont typeface="Arial" panose="020B0604020202020204" pitchFamily="34" charset="0"/>
              <a:buChar char="•"/>
            </a:pPr>
            <a:r>
              <a:rPr lang="en-US" sz="3548" dirty="0"/>
              <a:t>Everything is </a:t>
            </a:r>
            <a:r>
              <a:rPr lang="en-US" sz="3548" b="1" dirty="0"/>
              <a:t>prohibited</a:t>
            </a:r>
            <a:r>
              <a:rPr lang="en-US" sz="3548" dirty="0"/>
              <a:t> until it is </a:t>
            </a:r>
            <a:r>
              <a:rPr lang="en-US" sz="3548" b="1" dirty="0"/>
              <a:t>permitted</a:t>
            </a:r>
          </a:p>
          <a:p>
            <a:pPr marL="502931" indent="-502931">
              <a:buFont typeface="Arial" panose="020B0604020202020204" pitchFamily="34" charset="0"/>
              <a:buChar char="•"/>
            </a:pPr>
            <a:r>
              <a:rPr lang="en-US" sz="2933" dirty="0"/>
              <a:t>You can only add data that you model</a:t>
            </a:r>
          </a:p>
          <a:p>
            <a:pPr marL="502931" indent="-502931">
              <a:buFont typeface="Arial" panose="020B0604020202020204" pitchFamily="34" charset="0"/>
              <a:buChar char="•"/>
            </a:pPr>
            <a:r>
              <a:rPr lang="en-US" sz="2933" dirty="0"/>
              <a:t>Data modeling team become gatekeepers</a:t>
            </a:r>
          </a:p>
        </p:txBody>
      </p:sp>
      <p:sp>
        <p:nvSpPr>
          <p:cNvPr id="14" name="&quot;No&quot; Symbol 13">
            <a:extLst>
              <a:ext uri="{FF2B5EF4-FFF2-40B4-BE49-F238E27FC236}">
                <a16:creationId xmlns:a16="http://schemas.microsoft.com/office/drawing/2014/main" id="{63AA4DD4-F822-8A4F-87E3-0AF58A1E79C2}"/>
              </a:ext>
            </a:extLst>
          </p:cNvPr>
          <p:cNvSpPr/>
          <p:nvPr/>
        </p:nvSpPr>
        <p:spPr>
          <a:xfrm>
            <a:off x="2386772" y="3029197"/>
            <a:ext cx="4231933" cy="3884008"/>
          </a:xfrm>
          <a:prstGeom prst="noSmoking">
            <a:avLst>
              <a:gd name="adj" fmla="val 107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6" name="TextBox 15">
            <a:extLst>
              <a:ext uri="{FF2B5EF4-FFF2-40B4-BE49-F238E27FC236}">
                <a16:creationId xmlns:a16="http://schemas.microsoft.com/office/drawing/2014/main" id="{BCA99262-ACE0-7940-8DAA-1F917808842D}"/>
              </a:ext>
            </a:extLst>
          </p:cNvPr>
          <p:cNvSpPr txBox="1"/>
          <p:nvPr/>
        </p:nvSpPr>
        <p:spPr>
          <a:xfrm rot="2478857">
            <a:off x="3286264" y="4548285"/>
            <a:ext cx="2262158" cy="646203"/>
          </a:xfrm>
          <a:prstGeom prst="rect">
            <a:avLst/>
          </a:prstGeom>
          <a:noFill/>
        </p:spPr>
        <p:txBody>
          <a:bodyPr wrap="none" rtlCol="0">
            <a:spAutoFit/>
          </a:bodyPr>
          <a:lstStyle/>
          <a:p>
            <a:r>
              <a:rPr lang="en-US" sz="3599" b="1" dirty="0">
                <a:solidFill>
                  <a:srgbClr val="FF0000"/>
                </a:solidFill>
              </a:rPr>
              <a:t>CLOSED!</a:t>
            </a:r>
          </a:p>
        </p:txBody>
      </p:sp>
      <p:sp>
        <p:nvSpPr>
          <p:cNvPr id="18" name="TextBox 17">
            <a:extLst>
              <a:ext uri="{FF2B5EF4-FFF2-40B4-BE49-F238E27FC236}">
                <a16:creationId xmlns:a16="http://schemas.microsoft.com/office/drawing/2014/main" id="{A1A61D3E-48B0-564A-A55C-BB67A0FD4646}"/>
              </a:ext>
            </a:extLst>
          </p:cNvPr>
          <p:cNvSpPr txBox="1"/>
          <p:nvPr/>
        </p:nvSpPr>
        <p:spPr>
          <a:xfrm>
            <a:off x="10027307" y="7100984"/>
            <a:ext cx="7083952" cy="2538324"/>
          </a:xfrm>
          <a:prstGeom prst="rect">
            <a:avLst/>
          </a:prstGeom>
          <a:noFill/>
        </p:spPr>
        <p:txBody>
          <a:bodyPr wrap="square" rtlCol="0">
            <a:spAutoFit/>
          </a:bodyPr>
          <a:lstStyle/>
          <a:p>
            <a:pPr marL="502931" indent="-502931">
              <a:buFont typeface="Arial" panose="020B0604020202020204" pitchFamily="34" charset="0"/>
              <a:buChar char="•"/>
            </a:pPr>
            <a:r>
              <a:rPr lang="en-US" sz="3548" dirty="0"/>
              <a:t>Everything is </a:t>
            </a:r>
            <a:r>
              <a:rPr lang="en-US" sz="3548" b="1" dirty="0"/>
              <a:t>permitted</a:t>
            </a:r>
            <a:r>
              <a:rPr lang="en-US" sz="3548" dirty="0"/>
              <a:t> until it is </a:t>
            </a:r>
            <a:r>
              <a:rPr lang="en-US" sz="3548" b="1" dirty="0"/>
              <a:t>prohibited</a:t>
            </a:r>
          </a:p>
          <a:p>
            <a:pPr marL="502931" indent="-502931">
              <a:buFont typeface="Arial" panose="020B0604020202020204" pitchFamily="34" charset="0"/>
              <a:buChar char="•"/>
            </a:pPr>
            <a:r>
              <a:rPr lang="en-US" sz="2933" b="1" dirty="0"/>
              <a:t>Anyone</a:t>
            </a:r>
            <a:r>
              <a:rPr lang="en-US" sz="2933" dirty="0"/>
              <a:t> can easily add </a:t>
            </a:r>
            <a:r>
              <a:rPr lang="en-US" sz="2933" b="1" dirty="0"/>
              <a:t>any</a:t>
            </a:r>
            <a:r>
              <a:rPr lang="en-US" sz="2933" dirty="0"/>
              <a:t> data at </a:t>
            </a:r>
            <a:r>
              <a:rPr lang="en-US" sz="2933" b="1" dirty="0"/>
              <a:t>any</a:t>
            </a:r>
            <a:r>
              <a:rPr lang="en-US" sz="2933" dirty="0"/>
              <a:t> time without disruption of services</a:t>
            </a:r>
          </a:p>
          <a:p>
            <a:pPr marL="502931" indent="-502931">
              <a:buFont typeface="Arial" panose="020B0604020202020204" pitchFamily="34" charset="0"/>
              <a:buChar char="•"/>
            </a:pPr>
            <a:r>
              <a:rPr lang="en-US" sz="2933" dirty="0"/>
              <a:t>Data models quickly evolve</a:t>
            </a:r>
          </a:p>
        </p:txBody>
      </p:sp>
      <p:pic>
        <p:nvPicPr>
          <p:cNvPr id="17" name="Picture 16">
            <a:extLst>
              <a:ext uri="{FF2B5EF4-FFF2-40B4-BE49-F238E27FC236}">
                <a16:creationId xmlns:a16="http://schemas.microsoft.com/office/drawing/2014/main" id="{C5B24BAA-D84C-6F40-98FC-6BDD36D81482}"/>
              </a:ext>
            </a:extLst>
          </p:cNvPr>
          <p:cNvPicPr>
            <a:picLocks noChangeAspect="1"/>
          </p:cNvPicPr>
          <p:nvPr/>
        </p:nvPicPr>
        <p:blipFill>
          <a:blip r:embed="rId4"/>
          <a:stretch>
            <a:fillRect/>
          </a:stretch>
        </p:blipFill>
        <p:spPr>
          <a:xfrm>
            <a:off x="11669766" y="3210178"/>
            <a:ext cx="3605209" cy="3199805"/>
          </a:xfrm>
          <a:prstGeom prst="rect">
            <a:avLst/>
          </a:prstGeom>
        </p:spPr>
      </p:pic>
    </p:spTree>
    <p:extLst>
      <p:ext uri="{BB962C8B-B14F-4D97-AF65-F5344CB8AC3E}">
        <p14:creationId xmlns:p14="http://schemas.microsoft.com/office/powerpoint/2010/main" val="1387924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flipV="1">
            <a:off x="5354846" y="1230922"/>
            <a:ext cx="3085770" cy="2182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a:xfrm>
            <a:off x="946838" y="-90964"/>
            <a:ext cx="4408008" cy="1575285"/>
          </a:xfrm>
        </p:spPr>
        <p:txBody>
          <a:bodyPr/>
          <a:lstStyle/>
          <a:p>
            <a:r>
              <a:rPr lang="en-US" b="1" dirty="0"/>
              <a:t>Hello, my name is</a:t>
            </a:r>
            <a:endParaRPr lang="en-US" b="1" u="sng" dirty="0"/>
          </a:p>
        </p:txBody>
      </p:sp>
      <p:sp>
        <p:nvSpPr>
          <p:cNvPr id="2" name="TextBox 1"/>
          <p:cNvSpPr txBox="1"/>
          <p:nvPr/>
        </p:nvSpPr>
        <p:spPr>
          <a:xfrm rot="21250465">
            <a:off x="5888302" y="377406"/>
            <a:ext cx="1444293" cy="1166164"/>
          </a:xfrm>
          <a:prstGeom prst="rect">
            <a:avLst/>
          </a:prstGeom>
          <a:noFill/>
          <a:ln>
            <a:noFill/>
          </a:ln>
        </p:spPr>
        <p:txBody>
          <a:bodyPr vert="horz" wrap="none" lIns="0" tIns="0" rIns="0" bIns="0" rtlCol="0" anchor="ctr" anchorCtr="0">
            <a:noAutofit/>
          </a:bodyPr>
          <a:lstStyle/>
          <a:p>
            <a:r>
              <a:rPr lang="en-US" sz="6503" b="1" dirty="0">
                <a:latin typeface="Apple Chancery" charset="0"/>
                <a:ea typeface="Apple Chancery" charset="0"/>
                <a:cs typeface="Apple Chancery" charset="0"/>
              </a:rPr>
              <a:t>Dan</a:t>
            </a:r>
          </a:p>
        </p:txBody>
      </p:sp>
      <p:pic>
        <p:nvPicPr>
          <p:cNvPr id="7"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981965" y="4830819"/>
            <a:ext cx="2597679" cy="2879955"/>
          </a:xfrm>
          <a:prstGeom prst="rect">
            <a:avLst/>
          </a:prstGeom>
          <a:noFill/>
          <a:ln w="9525">
            <a:noFill/>
            <a:miter lim="800000"/>
            <a:headEnd/>
            <a:tailEnd/>
          </a:ln>
        </p:spPr>
      </p:pic>
      <p:sp>
        <p:nvSpPr>
          <p:cNvPr id="12" name="TextBox 11"/>
          <p:cNvSpPr txBox="1"/>
          <p:nvPr/>
        </p:nvSpPr>
        <p:spPr>
          <a:xfrm>
            <a:off x="665483" y="2103390"/>
            <a:ext cx="11608580" cy="6498382"/>
          </a:xfrm>
          <a:prstGeom prst="rect">
            <a:avLst/>
          </a:prstGeom>
          <a:noFill/>
        </p:spPr>
        <p:txBody>
          <a:bodyPr wrap="square" rtlCol="0">
            <a:spAutoFit/>
          </a:bodyPr>
          <a:lstStyle/>
          <a:p>
            <a:pPr marL="457198" indent="-457198">
              <a:spcAft>
                <a:spcPts val="600"/>
              </a:spcAft>
              <a:buFont typeface="Arial" charset="0"/>
              <a:buChar char="•"/>
            </a:pPr>
            <a:r>
              <a:rPr lang="en-US" sz="2933" dirty="0"/>
              <a:t>Distinguished Engineer in </a:t>
            </a:r>
            <a:r>
              <a:rPr lang="en-US" sz="2933" b="1" dirty="0"/>
              <a:t>AI and Graph </a:t>
            </a:r>
            <a:r>
              <a:rPr lang="en-US" sz="2933" dirty="0"/>
              <a:t>Technologies at Optum’s Advanced Technology Collaborative</a:t>
            </a:r>
          </a:p>
          <a:p>
            <a:pPr marL="1071675" lvl="1" indent="-457198">
              <a:spcAft>
                <a:spcPts val="600"/>
              </a:spcAft>
              <a:buFont typeface="Arial" charset="0"/>
              <a:buChar char="•"/>
            </a:pPr>
            <a:r>
              <a:rPr lang="en-US" sz="2933" dirty="0"/>
              <a:t>Optum is part of United Health Group (Fortune 5)</a:t>
            </a:r>
          </a:p>
          <a:p>
            <a:pPr marL="1071675" lvl="1" indent="-457198">
              <a:spcAft>
                <a:spcPts val="600"/>
              </a:spcAft>
              <a:buFont typeface="Arial" charset="0"/>
              <a:buChar char="•"/>
            </a:pPr>
            <a:r>
              <a:rPr lang="en-US" sz="2933" dirty="0"/>
              <a:t>300K+ employees (48,000 IT employees)</a:t>
            </a:r>
          </a:p>
          <a:p>
            <a:pPr marL="457198" indent="-457198">
              <a:spcAft>
                <a:spcPts val="600"/>
              </a:spcAft>
              <a:buFont typeface="Arial" charset="0"/>
              <a:buChar char="•"/>
            </a:pPr>
            <a:r>
              <a:rPr lang="en-US" sz="2933" dirty="0"/>
              <a:t>Co-founder (with Tony Shaw) of the </a:t>
            </a:r>
            <a:r>
              <a:rPr lang="en-US" sz="2933" b="1" dirty="0"/>
              <a:t>NoSQL Now! </a:t>
            </a:r>
            <a:r>
              <a:rPr lang="en-US" sz="2933" dirty="0"/>
              <a:t>conference (now part of Dataversity’s </a:t>
            </a:r>
            <a:r>
              <a:rPr lang="en-US" sz="2933" b="1" dirty="0"/>
              <a:t>Database Now! </a:t>
            </a:r>
            <a:r>
              <a:rPr lang="en-US" sz="2933" dirty="0"/>
              <a:t>conferences)</a:t>
            </a:r>
          </a:p>
          <a:p>
            <a:pPr marL="457198" indent="-457198">
              <a:spcAft>
                <a:spcPts val="600"/>
              </a:spcAft>
              <a:buFont typeface="Arial" charset="0"/>
              <a:buChar char="•"/>
            </a:pPr>
            <a:r>
              <a:rPr lang="en-US" sz="2933" dirty="0"/>
              <a:t>Co-author of "Making Sense of NoSQL" (with Ann Kelly)</a:t>
            </a:r>
          </a:p>
          <a:p>
            <a:pPr marL="457198" indent="-457198">
              <a:spcAft>
                <a:spcPts val="600"/>
              </a:spcAft>
              <a:buFont typeface="Arial" charset="0"/>
              <a:buChar char="•"/>
            </a:pPr>
            <a:r>
              <a:rPr lang="en-US" sz="2933" dirty="0"/>
              <a:t>Background in Solution Architecture</a:t>
            </a:r>
          </a:p>
          <a:p>
            <a:pPr marL="457198" indent="-457198">
              <a:spcAft>
                <a:spcPts val="600"/>
              </a:spcAft>
              <a:buFont typeface="Arial" charset="0"/>
              <a:buChar char="•"/>
            </a:pPr>
            <a:r>
              <a:rPr lang="en-US" sz="2933" dirty="0"/>
              <a:t>Interest in cognitive bias in database selection</a:t>
            </a:r>
          </a:p>
          <a:p>
            <a:pPr>
              <a:spcAft>
                <a:spcPts val="600"/>
              </a:spcAft>
            </a:pPr>
            <a:br>
              <a:rPr lang="en-US" sz="2933" dirty="0">
                <a:solidFill>
                  <a:srgbClr val="FF0000"/>
                </a:solidFill>
              </a:rPr>
            </a:br>
            <a:br>
              <a:rPr lang="en-US" sz="2933" dirty="0">
                <a:solidFill>
                  <a:srgbClr val="FF0000"/>
                </a:solidFill>
              </a:rPr>
            </a:br>
            <a:r>
              <a:rPr lang="en-US" sz="2933" dirty="0">
                <a:solidFill>
                  <a:srgbClr val="FF0000"/>
                </a:solidFill>
              </a:rPr>
              <a:t>Disclaimer: </a:t>
            </a:r>
            <a:r>
              <a:rPr lang="en-US" sz="2933" dirty="0"/>
              <a:t>All opinions are my own and may not reflect the views of my employer</a:t>
            </a:r>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981965" y="2286270"/>
            <a:ext cx="2597679" cy="2337912"/>
          </a:xfrm>
          <a:prstGeom prst="rect">
            <a:avLst/>
          </a:prstGeom>
        </p:spPr>
      </p:pic>
      <p:sp>
        <p:nvSpPr>
          <p:cNvPr id="4" name="Slide Number Placeholder 3">
            <a:extLst>
              <a:ext uri="{FF2B5EF4-FFF2-40B4-BE49-F238E27FC236}">
                <a16:creationId xmlns:a16="http://schemas.microsoft.com/office/drawing/2014/main" id="{B28DE53E-D2FE-1C41-9E9C-49B2C632AFEB}"/>
              </a:ext>
            </a:extLst>
          </p:cNvPr>
          <p:cNvSpPr>
            <a:spLocks noGrp="1"/>
          </p:cNvSpPr>
          <p:nvPr>
            <p:ph type="sldNum" sz="quarter" idx="12"/>
          </p:nvPr>
        </p:nvSpPr>
        <p:spPr/>
        <p:txBody>
          <a:bodyPr/>
          <a:lstStyle/>
          <a:p>
            <a:fld id="{89680184-36F0-7340-B2B6-917CC4ADF00C}" type="slidenum">
              <a:rPr lang="en-US" smtClean="0"/>
              <a:t>3</a:t>
            </a:fld>
            <a:endParaRPr lang="en-US" dirty="0"/>
          </a:p>
        </p:txBody>
      </p:sp>
    </p:spTree>
    <p:extLst>
      <p:ext uri="{BB962C8B-B14F-4D97-AF65-F5344CB8AC3E}">
        <p14:creationId xmlns:p14="http://schemas.microsoft.com/office/powerpoint/2010/main" val="780220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450C7E-5EBC-3F47-A33A-7D24D6279868}"/>
              </a:ext>
            </a:extLst>
          </p:cNvPr>
          <p:cNvSpPr>
            <a:spLocks noGrp="1"/>
          </p:cNvSpPr>
          <p:nvPr>
            <p:ph type="sldNum" sz="quarter" idx="12"/>
          </p:nvPr>
        </p:nvSpPr>
        <p:spPr/>
        <p:txBody>
          <a:bodyPr/>
          <a:lstStyle/>
          <a:p>
            <a:fld id="{3310D8EA-3107-4873-B9AB-DD7D3E79053A}" type="slidenum">
              <a:rPr lang="en-US" smtClean="0"/>
              <a:t>30</a:t>
            </a:fld>
            <a:endParaRPr lang="en-US"/>
          </a:p>
        </p:txBody>
      </p:sp>
      <p:pic>
        <p:nvPicPr>
          <p:cNvPr id="4" name="Picture 3">
            <a:extLst>
              <a:ext uri="{FF2B5EF4-FFF2-40B4-BE49-F238E27FC236}">
                <a16:creationId xmlns:a16="http://schemas.microsoft.com/office/drawing/2014/main" id="{D6D207E7-EA2E-2742-8481-FC58CB6DEB5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6100" y="3335408"/>
            <a:ext cx="4811842" cy="4828774"/>
          </a:xfrm>
          <a:prstGeom prst="rect">
            <a:avLst/>
          </a:prstGeom>
        </p:spPr>
      </p:pic>
      <p:sp>
        <p:nvSpPr>
          <p:cNvPr id="5" name="Rectangle 4">
            <a:extLst>
              <a:ext uri="{FF2B5EF4-FFF2-40B4-BE49-F238E27FC236}">
                <a16:creationId xmlns:a16="http://schemas.microsoft.com/office/drawing/2014/main" id="{613C2556-B8A0-5A4F-8AF8-84166EF37DDA}"/>
              </a:ext>
            </a:extLst>
          </p:cNvPr>
          <p:cNvSpPr/>
          <p:nvPr/>
        </p:nvSpPr>
        <p:spPr>
          <a:xfrm>
            <a:off x="6476100" y="1297554"/>
            <a:ext cx="5175584" cy="830997"/>
          </a:xfrm>
          <a:prstGeom prst="rect">
            <a:avLst/>
          </a:prstGeom>
        </p:spPr>
        <p:txBody>
          <a:bodyPr wrap="none">
            <a:spAutoFit/>
          </a:bodyPr>
          <a:lstStyle/>
          <a:p>
            <a:pPr algn="ctr"/>
            <a:r>
              <a:rPr lang="en-US" sz="4800" b="1" dirty="0"/>
              <a:t>The Jenga Tower</a:t>
            </a:r>
          </a:p>
        </p:txBody>
      </p:sp>
      <p:sp>
        <p:nvSpPr>
          <p:cNvPr id="6" name="TextBox 5">
            <a:extLst>
              <a:ext uri="{FF2B5EF4-FFF2-40B4-BE49-F238E27FC236}">
                <a16:creationId xmlns:a16="http://schemas.microsoft.com/office/drawing/2014/main" id="{BBC27651-1BE8-864F-AEF9-9096F143C2A0}"/>
              </a:ext>
            </a:extLst>
          </p:cNvPr>
          <p:cNvSpPr txBox="1"/>
          <p:nvPr/>
        </p:nvSpPr>
        <p:spPr>
          <a:xfrm>
            <a:off x="3622431" y="2159522"/>
            <a:ext cx="11224548" cy="523220"/>
          </a:xfrm>
          <a:prstGeom prst="rect">
            <a:avLst/>
          </a:prstGeom>
          <a:noFill/>
        </p:spPr>
        <p:txBody>
          <a:bodyPr wrap="none" rtlCol="0">
            <a:spAutoFit/>
          </a:bodyPr>
          <a:lstStyle/>
          <a:p>
            <a:r>
              <a:rPr lang="en-US" sz="2800" dirty="0"/>
              <a:t>How do small changes in the model impact your queries and reports?</a:t>
            </a:r>
          </a:p>
        </p:txBody>
      </p:sp>
    </p:spTree>
    <p:extLst>
      <p:ext uri="{BB962C8B-B14F-4D97-AF65-F5344CB8AC3E}">
        <p14:creationId xmlns:p14="http://schemas.microsoft.com/office/powerpoint/2010/main" val="4106113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4F1D47-A7E3-0D4C-AAA2-0C6B6D9020BD}"/>
              </a:ext>
            </a:extLst>
          </p:cNvPr>
          <p:cNvSpPr>
            <a:spLocks noGrp="1"/>
          </p:cNvSpPr>
          <p:nvPr>
            <p:ph type="title"/>
          </p:nvPr>
        </p:nvSpPr>
        <p:spPr>
          <a:xfrm>
            <a:off x="634803" y="298854"/>
            <a:ext cx="16596361" cy="1055787"/>
          </a:xfrm>
        </p:spPr>
        <p:txBody>
          <a:bodyPr/>
          <a:lstStyle/>
          <a:p>
            <a:r>
              <a:rPr lang="en-US" dirty="0"/>
              <a:t>How does a small change impact the stability of your queries?</a:t>
            </a:r>
          </a:p>
        </p:txBody>
      </p:sp>
      <p:sp>
        <p:nvSpPr>
          <p:cNvPr id="10" name="Content Placeholder 9">
            <a:extLst>
              <a:ext uri="{FF2B5EF4-FFF2-40B4-BE49-F238E27FC236}">
                <a16:creationId xmlns:a16="http://schemas.microsoft.com/office/drawing/2014/main" id="{02C7AE50-2669-844C-9FAB-2B4F4EB8EB12}"/>
              </a:ext>
            </a:extLst>
          </p:cNvPr>
          <p:cNvSpPr>
            <a:spLocks noGrp="1"/>
          </p:cNvSpPr>
          <p:nvPr>
            <p:ph idx="1"/>
          </p:nvPr>
        </p:nvSpPr>
        <p:spPr>
          <a:xfrm>
            <a:off x="908343" y="7638273"/>
            <a:ext cx="15996912" cy="1305679"/>
          </a:xfrm>
        </p:spPr>
        <p:txBody>
          <a:bodyPr/>
          <a:lstStyle/>
          <a:p>
            <a:r>
              <a:rPr lang="en-US" dirty="0"/>
              <a:t>How do we prevent one small change in our model from disrupting 10,000 queries and reports?</a:t>
            </a:r>
          </a:p>
          <a:p>
            <a:r>
              <a:rPr lang="en-US" dirty="0"/>
              <a:t>Why are labeled property graphs more flexible than relational and RDF models?</a:t>
            </a:r>
          </a:p>
        </p:txBody>
      </p:sp>
      <p:sp>
        <p:nvSpPr>
          <p:cNvPr id="6" name="Slide Number Placeholder 5">
            <a:extLst>
              <a:ext uri="{FF2B5EF4-FFF2-40B4-BE49-F238E27FC236}">
                <a16:creationId xmlns:a16="http://schemas.microsoft.com/office/drawing/2014/main" id="{0B88A78B-BC86-BC4E-9044-2FBA6B5FF4EA}"/>
              </a:ext>
            </a:extLst>
          </p:cNvPr>
          <p:cNvSpPr>
            <a:spLocks noGrp="1"/>
          </p:cNvSpPr>
          <p:nvPr>
            <p:ph type="sldNum" sz="quarter" idx="12"/>
          </p:nvPr>
        </p:nvSpPr>
        <p:spPr/>
        <p:txBody>
          <a:bodyPr/>
          <a:lstStyle/>
          <a:p>
            <a:fld id="{3310D8EA-3107-4873-B9AB-DD7D3E79053A}" type="slidenum">
              <a:rPr lang="en-US" smtClean="0"/>
              <a:t>31</a:t>
            </a:fld>
            <a:endParaRPr lang="en-US"/>
          </a:p>
        </p:txBody>
      </p:sp>
      <p:pic>
        <p:nvPicPr>
          <p:cNvPr id="12" name="Picture 11">
            <a:extLst>
              <a:ext uri="{FF2B5EF4-FFF2-40B4-BE49-F238E27FC236}">
                <a16:creationId xmlns:a16="http://schemas.microsoft.com/office/drawing/2014/main" id="{6E2DA423-A208-CD41-8AEC-57E96C02F0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45297" y="1876341"/>
            <a:ext cx="4811842" cy="4828774"/>
          </a:xfrm>
          <a:prstGeom prst="rect">
            <a:avLst/>
          </a:prstGeom>
        </p:spPr>
      </p:pic>
      <p:cxnSp>
        <p:nvCxnSpPr>
          <p:cNvPr id="3" name="Straight Arrow Connector 2">
            <a:extLst>
              <a:ext uri="{FF2B5EF4-FFF2-40B4-BE49-F238E27FC236}">
                <a16:creationId xmlns:a16="http://schemas.microsoft.com/office/drawing/2014/main" id="{F0B2B599-1152-324B-84CF-D0A5408D8603}"/>
              </a:ext>
            </a:extLst>
          </p:cNvPr>
          <p:cNvCxnSpPr>
            <a:cxnSpLocks/>
          </p:cNvCxnSpPr>
          <p:nvPr/>
        </p:nvCxnSpPr>
        <p:spPr>
          <a:xfrm flipH="1" flipV="1">
            <a:off x="6172201" y="5377186"/>
            <a:ext cx="2074984" cy="566414"/>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33FAF1-B69B-B449-A6E7-93763313A8E8}"/>
              </a:ext>
            </a:extLst>
          </p:cNvPr>
          <p:cNvSpPr txBox="1"/>
          <p:nvPr/>
        </p:nvSpPr>
        <p:spPr>
          <a:xfrm>
            <a:off x="8370278" y="5943600"/>
            <a:ext cx="7459927" cy="836896"/>
          </a:xfrm>
          <a:prstGeom prst="rect">
            <a:avLst/>
          </a:prstGeom>
          <a:noFill/>
        </p:spPr>
        <p:txBody>
          <a:bodyPr wrap="none" rtlCol="0">
            <a:spAutoFit/>
          </a:bodyPr>
          <a:lstStyle/>
          <a:p>
            <a:r>
              <a:rPr lang="en-US" dirty="0"/>
              <a:t>We need to add one new property to this relationship</a:t>
            </a:r>
          </a:p>
          <a:p>
            <a:r>
              <a:rPr lang="en-US" dirty="0"/>
              <a:t>What is the blast radius?</a:t>
            </a:r>
          </a:p>
        </p:txBody>
      </p:sp>
      <p:sp>
        <p:nvSpPr>
          <p:cNvPr id="11" name="Right Brace 10">
            <a:extLst>
              <a:ext uri="{FF2B5EF4-FFF2-40B4-BE49-F238E27FC236}">
                <a16:creationId xmlns:a16="http://schemas.microsoft.com/office/drawing/2014/main" id="{1266D0BC-4178-0E4D-8B98-2382171EDEE2}"/>
              </a:ext>
            </a:extLst>
          </p:cNvPr>
          <p:cNvSpPr/>
          <p:nvPr/>
        </p:nvSpPr>
        <p:spPr>
          <a:xfrm>
            <a:off x="8247185" y="2361466"/>
            <a:ext cx="685799" cy="3015720"/>
          </a:xfrm>
          <a:prstGeom prst="rightBrac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C730D88-521E-F34C-ADA9-90992BCB4130}"/>
              </a:ext>
            </a:extLst>
          </p:cNvPr>
          <p:cNvSpPr txBox="1"/>
          <p:nvPr/>
        </p:nvSpPr>
        <p:spPr>
          <a:xfrm>
            <a:off x="9019378" y="3637019"/>
            <a:ext cx="7885877" cy="464614"/>
          </a:xfrm>
          <a:prstGeom prst="rect">
            <a:avLst/>
          </a:prstGeom>
          <a:noFill/>
        </p:spPr>
        <p:txBody>
          <a:bodyPr wrap="none" rtlCol="0">
            <a:spAutoFit/>
          </a:bodyPr>
          <a:lstStyle/>
          <a:p>
            <a:r>
              <a:rPr lang="en-US" dirty="0"/>
              <a:t>1,000 SQL or SPARQL queries that need to be changed</a:t>
            </a:r>
          </a:p>
        </p:txBody>
      </p:sp>
    </p:spTree>
    <p:extLst>
      <p:ext uri="{BB962C8B-B14F-4D97-AF65-F5344CB8AC3E}">
        <p14:creationId xmlns:p14="http://schemas.microsoft.com/office/powerpoint/2010/main" val="2552970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6E8-4D87-CF48-A486-B52BC5D040AA}"/>
              </a:ext>
            </a:extLst>
          </p:cNvPr>
          <p:cNvSpPr>
            <a:spLocks noGrp="1"/>
          </p:cNvSpPr>
          <p:nvPr>
            <p:ph type="title"/>
          </p:nvPr>
        </p:nvSpPr>
        <p:spPr/>
        <p:txBody>
          <a:bodyPr/>
          <a:lstStyle/>
          <a:p>
            <a:r>
              <a:rPr lang="en-US" dirty="0"/>
              <a:t>Other Stories, Metaphors and Blogs</a:t>
            </a:r>
          </a:p>
        </p:txBody>
      </p:sp>
      <p:sp>
        <p:nvSpPr>
          <p:cNvPr id="3" name="Content Placeholder 2">
            <a:extLst>
              <a:ext uri="{FF2B5EF4-FFF2-40B4-BE49-F238E27FC236}">
                <a16:creationId xmlns:a16="http://schemas.microsoft.com/office/drawing/2014/main" id="{B834E7F5-E2E8-4C4E-9DC9-2795AF561215}"/>
              </a:ext>
            </a:extLst>
          </p:cNvPr>
          <p:cNvSpPr>
            <a:spLocks noGrp="1"/>
          </p:cNvSpPr>
          <p:nvPr>
            <p:ph idx="1"/>
          </p:nvPr>
        </p:nvSpPr>
        <p:spPr/>
        <p:txBody>
          <a:bodyPr/>
          <a:lstStyle/>
          <a:p>
            <a:r>
              <a:rPr lang="en-US" b="1" dirty="0"/>
              <a:t>The Deep Learning Bartender </a:t>
            </a:r>
            <a:r>
              <a:rPr lang="en-US" dirty="0"/>
              <a:t>– why machine learning limits explainability</a:t>
            </a:r>
          </a:p>
          <a:p>
            <a:r>
              <a:rPr lang="en-US" b="1" dirty="0"/>
              <a:t>The Adversarial Turtle </a:t>
            </a:r>
            <a:r>
              <a:rPr lang="en-US" dirty="0"/>
              <a:t>– how deep learning computer vision algorithms lack understanding</a:t>
            </a:r>
          </a:p>
          <a:p>
            <a:r>
              <a:rPr lang="en-US" b="1" dirty="0"/>
              <a:t>Knowledge Graphs and Emergence </a:t>
            </a:r>
            <a:r>
              <a:rPr lang="en-US" dirty="0"/>
              <a:t>– how large graphs evolve</a:t>
            </a:r>
          </a:p>
          <a:p>
            <a:r>
              <a:rPr lang="en-US" b="1" dirty="0"/>
              <a:t>The Racoon and the Panda </a:t>
            </a:r>
            <a:r>
              <a:rPr lang="en-US" dirty="0"/>
              <a:t>– the role of specialization in databases and processors</a:t>
            </a:r>
          </a:p>
          <a:p>
            <a:r>
              <a:rPr lang="en-US" b="1" dirty="0"/>
              <a:t>Lakes, Hubs and Graphs </a:t>
            </a:r>
            <a:r>
              <a:rPr lang="en-US" dirty="0"/>
              <a:t>– the trend towards toward real-time analytics</a:t>
            </a:r>
          </a:p>
          <a:p>
            <a:r>
              <a:rPr lang="en-US" b="1" dirty="0"/>
              <a:t>Lost in [Knowledge] Space </a:t>
            </a:r>
            <a:r>
              <a:rPr lang="en-US" dirty="0"/>
              <a:t>– the use of concept graphs in learning management systems</a:t>
            </a:r>
          </a:p>
          <a:p>
            <a:r>
              <a:rPr lang="en-US" b="1" dirty="0"/>
              <a:t>The Enterprise Knowledge Graph Brain </a:t>
            </a:r>
            <a:r>
              <a:rPr lang="en-US" dirty="0"/>
              <a:t>– metaphors that leverage biological systems</a:t>
            </a:r>
          </a:p>
          <a:p>
            <a:r>
              <a:rPr lang="en-US" b="1" dirty="0"/>
              <a:t>Blockologies</a:t>
            </a:r>
            <a:r>
              <a:rPr lang="en-US" dirty="0"/>
              <a:t> - A pattern language for AI data flows </a:t>
            </a:r>
            <a:endParaRPr lang="en-US" b="1" dirty="0"/>
          </a:p>
          <a:p>
            <a:r>
              <a:rPr lang="en-US" b="1" dirty="0"/>
              <a:t>Alexa: Create an outline for me on graph databases </a:t>
            </a:r>
            <a:r>
              <a:rPr lang="en-US" dirty="0"/>
              <a:t>– how graph algorithms summarize content</a:t>
            </a:r>
          </a:p>
        </p:txBody>
      </p:sp>
      <p:cxnSp>
        <p:nvCxnSpPr>
          <p:cNvPr id="5" name="Straight Connector 4">
            <a:extLst>
              <a:ext uri="{FF2B5EF4-FFF2-40B4-BE49-F238E27FC236}">
                <a16:creationId xmlns:a16="http://schemas.microsoft.com/office/drawing/2014/main" id="{7400C5A0-BFA6-A64D-B40A-C896A83FF5C8}"/>
              </a:ext>
            </a:extLst>
          </p:cNvPr>
          <p:cNvCxnSpPr/>
          <p:nvPr/>
        </p:nvCxnSpPr>
        <p:spPr>
          <a:xfrm>
            <a:off x="439615" y="3200399"/>
            <a:ext cx="15667893"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887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4782092-84E0-8340-8FDB-B1A9FB45958D}"/>
              </a:ext>
            </a:extLst>
          </p:cNvPr>
          <p:cNvSpPr>
            <a:spLocks noGrp="1"/>
          </p:cNvSpPr>
          <p:nvPr>
            <p:ph type="title"/>
          </p:nvPr>
        </p:nvSpPr>
        <p:spPr/>
        <p:txBody>
          <a:bodyPr/>
          <a:lstStyle/>
          <a:p>
            <a:r>
              <a:rPr lang="en-US" dirty="0"/>
              <a:t>The Deep Learning Bartender</a:t>
            </a:r>
          </a:p>
        </p:txBody>
      </p:sp>
      <p:sp>
        <p:nvSpPr>
          <p:cNvPr id="6" name="Slide Number Placeholder 5">
            <a:extLst>
              <a:ext uri="{FF2B5EF4-FFF2-40B4-BE49-F238E27FC236}">
                <a16:creationId xmlns:a16="http://schemas.microsoft.com/office/drawing/2014/main" id="{F506E877-CCEB-8E4E-B328-3E61022D1BBB}"/>
              </a:ext>
            </a:extLst>
          </p:cNvPr>
          <p:cNvSpPr>
            <a:spLocks noGrp="1"/>
          </p:cNvSpPr>
          <p:nvPr>
            <p:ph type="sldNum" sz="quarter" idx="12"/>
          </p:nvPr>
        </p:nvSpPr>
        <p:spPr/>
        <p:txBody>
          <a:bodyPr/>
          <a:lstStyle/>
          <a:p>
            <a:fld id="{3310D8EA-3107-4873-B9AB-DD7D3E79053A}" type="slidenum">
              <a:rPr lang="en-US" smtClean="0"/>
              <a:t>33</a:t>
            </a:fld>
            <a:endParaRPr lang="en-US"/>
          </a:p>
        </p:txBody>
      </p:sp>
      <p:grpSp>
        <p:nvGrpSpPr>
          <p:cNvPr id="13" name="Group 12">
            <a:extLst>
              <a:ext uri="{FF2B5EF4-FFF2-40B4-BE49-F238E27FC236}">
                <a16:creationId xmlns:a16="http://schemas.microsoft.com/office/drawing/2014/main" id="{ABD7E7BB-7312-1145-9351-8F5529FB6EAC}"/>
              </a:ext>
            </a:extLst>
          </p:cNvPr>
          <p:cNvGrpSpPr/>
          <p:nvPr/>
        </p:nvGrpSpPr>
        <p:grpSpPr>
          <a:xfrm>
            <a:off x="5468816" y="3021588"/>
            <a:ext cx="5908430" cy="4328782"/>
            <a:chOff x="7383892" y="2458880"/>
            <a:chExt cx="3289969" cy="1921798"/>
          </a:xfrm>
        </p:grpSpPr>
        <p:pic>
          <p:nvPicPr>
            <p:cNvPr id="11" name="Picture 10">
              <a:extLst>
                <a:ext uri="{FF2B5EF4-FFF2-40B4-BE49-F238E27FC236}">
                  <a16:creationId xmlns:a16="http://schemas.microsoft.com/office/drawing/2014/main" id="{3589C2F6-C0A9-1E43-8C5E-FFD391310B75}"/>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7383892" y="2458880"/>
              <a:ext cx="3115045" cy="1664063"/>
            </a:xfrm>
            <a:prstGeom prst="rect">
              <a:avLst/>
            </a:prstGeom>
          </p:spPr>
        </p:pic>
        <p:sp>
          <p:nvSpPr>
            <p:cNvPr id="12" name="Trapezoid 11">
              <a:extLst>
                <a:ext uri="{FF2B5EF4-FFF2-40B4-BE49-F238E27FC236}">
                  <a16:creationId xmlns:a16="http://schemas.microsoft.com/office/drawing/2014/main" id="{7FBB7E09-0638-064B-8402-4A322493629F}"/>
                </a:ext>
              </a:extLst>
            </p:cNvPr>
            <p:cNvSpPr/>
            <p:nvPr/>
          </p:nvSpPr>
          <p:spPr>
            <a:xfrm>
              <a:off x="7383892" y="3934567"/>
              <a:ext cx="3289969" cy="446111"/>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pic>
        <p:nvPicPr>
          <p:cNvPr id="14" name="Picture 13">
            <a:extLst>
              <a:ext uri="{FF2B5EF4-FFF2-40B4-BE49-F238E27FC236}">
                <a16:creationId xmlns:a16="http://schemas.microsoft.com/office/drawing/2014/main" id="{45F32BF1-5F75-5A42-AA3F-77FC08970192}"/>
              </a:ext>
            </a:extLst>
          </p:cNvPr>
          <p:cNvPicPr>
            <a:picLocks noChangeAspect="1"/>
          </p:cNvPicPr>
          <p:nvPr/>
        </p:nvPicPr>
        <p:blipFill>
          <a:blip r:embed="rId3"/>
          <a:stretch>
            <a:fillRect/>
          </a:stretch>
        </p:blipFill>
        <p:spPr>
          <a:xfrm>
            <a:off x="3580423" y="2494085"/>
            <a:ext cx="9525000" cy="5105400"/>
          </a:xfrm>
          <a:prstGeom prst="rect">
            <a:avLst/>
          </a:prstGeom>
        </p:spPr>
      </p:pic>
      <p:sp>
        <p:nvSpPr>
          <p:cNvPr id="15" name="Trapezoid 14">
            <a:extLst>
              <a:ext uri="{FF2B5EF4-FFF2-40B4-BE49-F238E27FC236}">
                <a16:creationId xmlns:a16="http://schemas.microsoft.com/office/drawing/2014/main" id="{BA39A3F5-A7AF-8D45-BF55-B17C95FFD8DA}"/>
              </a:ext>
            </a:extLst>
          </p:cNvPr>
          <p:cNvSpPr/>
          <p:nvPr/>
        </p:nvSpPr>
        <p:spPr>
          <a:xfrm>
            <a:off x="3580423" y="6683497"/>
            <a:ext cx="10058400" cy="1582862"/>
          </a:xfrm>
          <a:prstGeom prst="trapezoid">
            <a:avLst/>
          </a:prstGeom>
          <a:solidFill>
            <a:srgbClr val="5556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6" name="Oval Callout 15">
            <a:extLst>
              <a:ext uri="{FF2B5EF4-FFF2-40B4-BE49-F238E27FC236}">
                <a16:creationId xmlns:a16="http://schemas.microsoft.com/office/drawing/2014/main" id="{CBDB31E5-533D-924D-9997-712E368BC2D4}"/>
              </a:ext>
            </a:extLst>
          </p:cNvPr>
          <p:cNvSpPr/>
          <p:nvPr/>
        </p:nvSpPr>
        <p:spPr>
          <a:xfrm>
            <a:off x="10734218" y="1827212"/>
            <a:ext cx="4259597" cy="1554880"/>
          </a:xfrm>
          <a:prstGeom prst="wedgeEllipseCallout">
            <a:avLst>
              <a:gd name="adj1" fmla="val -49602"/>
              <a:gd name="adj2" fmla="val 66725"/>
            </a:avLst>
          </a:prstGeom>
          <a:solidFill>
            <a:schemeClr val="bg1">
              <a:lumMod val="85000"/>
            </a:schemeClr>
          </a:solidFill>
          <a:ln>
            <a:solidFill>
              <a:srgbClr val="55565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Can I Recommended a Drink?</a:t>
            </a:r>
          </a:p>
        </p:txBody>
      </p:sp>
    </p:spTree>
    <p:extLst>
      <p:ext uri="{BB962C8B-B14F-4D97-AF65-F5344CB8AC3E}">
        <p14:creationId xmlns:p14="http://schemas.microsoft.com/office/powerpoint/2010/main" val="1597075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7046A5-2BA9-CA4A-8059-77043533DEF5}"/>
              </a:ext>
            </a:extLst>
          </p:cNvPr>
          <p:cNvSpPr>
            <a:spLocks noGrp="1"/>
          </p:cNvSpPr>
          <p:nvPr>
            <p:ph type="title"/>
          </p:nvPr>
        </p:nvSpPr>
        <p:spPr/>
        <p:txBody>
          <a:bodyPr/>
          <a:lstStyle/>
          <a:p>
            <a:r>
              <a:rPr lang="en-US" dirty="0"/>
              <a:t>The Deep Learning Bartender Dialog</a:t>
            </a:r>
          </a:p>
        </p:txBody>
      </p:sp>
      <p:sp>
        <p:nvSpPr>
          <p:cNvPr id="10" name="Content Placeholder 9">
            <a:extLst>
              <a:ext uri="{FF2B5EF4-FFF2-40B4-BE49-F238E27FC236}">
                <a16:creationId xmlns:a16="http://schemas.microsoft.com/office/drawing/2014/main" id="{ECBBAAA0-EA65-6E40-976F-E97848B67199}"/>
              </a:ext>
            </a:extLst>
          </p:cNvPr>
          <p:cNvSpPr>
            <a:spLocks noGrp="1"/>
          </p:cNvSpPr>
          <p:nvPr>
            <p:ph idx="1"/>
          </p:nvPr>
        </p:nvSpPr>
        <p:spPr/>
        <p:txBody>
          <a:bodyPr/>
          <a:lstStyle/>
          <a:p>
            <a:pPr marL="0" indent="0">
              <a:buNone/>
            </a:pPr>
            <a:r>
              <a:rPr lang="en-US" dirty="0"/>
              <a:t>A patron walks into a deep learning (DL) bar. </a:t>
            </a:r>
          </a:p>
          <a:p>
            <a:pPr marL="0" indent="0">
              <a:buNone/>
            </a:pPr>
            <a:r>
              <a:rPr lang="en-US" dirty="0"/>
              <a:t>Patron: I hear you recommend great drinks here. </a:t>
            </a:r>
          </a:p>
          <a:p>
            <a:pPr marL="0" indent="0">
              <a:buNone/>
            </a:pPr>
            <a:r>
              <a:rPr lang="en-US" dirty="0"/>
              <a:t>DL bartender: Yes, we do! </a:t>
            </a:r>
          </a:p>
          <a:p>
            <a:pPr marL="0" indent="0">
              <a:buNone/>
            </a:pPr>
            <a:r>
              <a:rPr lang="en-US" dirty="0"/>
              <a:t>Patron: What should I have? </a:t>
            </a:r>
          </a:p>
          <a:p>
            <a:pPr marL="0" indent="0">
              <a:buNone/>
            </a:pPr>
            <a:r>
              <a:rPr lang="en-US" dirty="0"/>
              <a:t>DL Bartender: From the looks of you, you should have a Gin and Tonic. Patron: Why do you say that? </a:t>
            </a:r>
          </a:p>
          <a:p>
            <a:pPr marL="0" indent="0">
              <a:buNone/>
            </a:pPr>
            <a:r>
              <a:rPr lang="en-US" dirty="0"/>
              <a:t>DL Bartender: I have no idea.</a:t>
            </a:r>
          </a:p>
        </p:txBody>
      </p:sp>
      <p:sp>
        <p:nvSpPr>
          <p:cNvPr id="6" name="Slide Number Placeholder 5">
            <a:extLst>
              <a:ext uri="{FF2B5EF4-FFF2-40B4-BE49-F238E27FC236}">
                <a16:creationId xmlns:a16="http://schemas.microsoft.com/office/drawing/2014/main" id="{E2E52DD4-6FC8-3F48-B1F7-C11F942984FC}"/>
              </a:ext>
            </a:extLst>
          </p:cNvPr>
          <p:cNvSpPr>
            <a:spLocks noGrp="1"/>
          </p:cNvSpPr>
          <p:nvPr>
            <p:ph type="sldNum" sz="quarter" idx="12"/>
          </p:nvPr>
        </p:nvSpPr>
        <p:spPr/>
        <p:txBody>
          <a:bodyPr/>
          <a:lstStyle/>
          <a:p>
            <a:fld id="{3310D8EA-3107-4873-B9AB-DD7D3E79053A}" type="slidenum">
              <a:rPr lang="en-US" smtClean="0"/>
              <a:t>34</a:t>
            </a:fld>
            <a:endParaRPr lang="en-US"/>
          </a:p>
        </p:txBody>
      </p:sp>
    </p:spTree>
    <p:extLst>
      <p:ext uri="{BB962C8B-B14F-4D97-AF65-F5344CB8AC3E}">
        <p14:creationId xmlns:p14="http://schemas.microsoft.com/office/powerpoint/2010/main" val="659221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8F71-A24A-5B4E-800F-400124BE5CC4}"/>
              </a:ext>
            </a:extLst>
          </p:cNvPr>
          <p:cNvSpPr>
            <a:spLocks noGrp="1"/>
          </p:cNvSpPr>
          <p:nvPr>
            <p:ph type="title"/>
          </p:nvPr>
        </p:nvSpPr>
        <p:spPr/>
        <p:txBody>
          <a:bodyPr>
            <a:normAutofit/>
          </a:bodyPr>
          <a:lstStyle/>
          <a:p>
            <a:r>
              <a:rPr lang="en-US" dirty="0"/>
              <a:t>Explainable AI Models are Graphs</a:t>
            </a:r>
          </a:p>
        </p:txBody>
      </p:sp>
      <p:sp>
        <p:nvSpPr>
          <p:cNvPr id="4" name="Slide Number Placeholder 3">
            <a:extLst>
              <a:ext uri="{FF2B5EF4-FFF2-40B4-BE49-F238E27FC236}">
                <a16:creationId xmlns:a16="http://schemas.microsoft.com/office/drawing/2014/main" id="{F871066D-91B7-C24E-BD8B-083520D90174}"/>
              </a:ext>
            </a:extLst>
          </p:cNvPr>
          <p:cNvSpPr>
            <a:spLocks noGrp="1"/>
          </p:cNvSpPr>
          <p:nvPr>
            <p:ph type="sldNum" idx="12"/>
          </p:nvPr>
        </p:nvSpPr>
        <p:spPr/>
        <p:txBody>
          <a:bodyPr/>
          <a:lstStyle/>
          <a:p>
            <a:pPr defTabSz="1341150"/>
            <a:fld id="{00000000-1234-1234-1234-123412341234}" type="slidenum">
              <a:rPr lang="en">
                <a:solidFill>
                  <a:prstClr val="black">
                    <a:tint val="75000"/>
                  </a:prstClr>
                </a:solidFill>
                <a:latin typeface="Calibri" panose="020F0502020204030204"/>
              </a:rPr>
              <a:pPr defTabSz="1341150"/>
              <a:t>35</a:t>
            </a:fld>
            <a:endParaRPr lang="en">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FD6E471D-6E74-814D-B563-92FC73349FD0}"/>
              </a:ext>
            </a:extLst>
          </p:cNvPr>
          <p:cNvSpPr txBox="1"/>
          <p:nvPr/>
        </p:nvSpPr>
        <p:spPr>
          <a:xfrm>
            <a:off x="9170415" y="9319543"/>
            <a:ext cx="5658280" cy="338554"/>
          </a:xfrm>
          <a:prstGeom prst="rect">
            <a:avLst/>
          </a:prstGeom>
          <a:noFill/>
        </p:spPr>
        <p:txBody>
          <a:bodyPr wrap="none" rtlCol="0">
            <a:spAutoFit/>
          </a:bodyPr>
          <a:lstStyle/>
          <a:p>
            <a:pPr defTabSz="1341150"/>
            <a:r>
              <a:rPr lang="en-US" sz="1600" dirty="0">
                <a:solidFill>
                  <a:prstClr val="white">
                    <a:lumMod val="65000"/>
                  </a:prstClr>
                </a:solidFill>
                <a:latin typeface="Calibri" panose="020F0502020204030204"/>
              </a:rPr>
              <a:t>https://</a:t>
            </a:r>
            <a:r>
              <a:rPr lang="en-US" sz="1600" dirty="0" err="1">
                <a:solidFill>
                  <a:prstClr val="white">
                    <a:lumMod val="65000"/>
                  </a:prstClr>
                </a:solidFill>
                <a:latin typeface="Calibri" panose="020F0502020204030204"/>
              </a:rPr>
              <a:t>www.darpa.mil</a:t>
            </a:r>
            <a:r>
              <a:rPr lang="en-US" sz="1600" dirty="0">
                <a:solidFill>
                  <a:prstClr val="white">
                    <a:lumMod val="65000"/>
                  </a:prstClr>
                </a:solidFill>
                <a:latin typeface="Calibri" panose="020F0502020204030204"/>
              </a:rPr>
              <a:t>/program/explainable-artificial-intelligence</a:t>
            </a:r>
          </a:p>
        </p:txBody>
      </p:sp>
      <p:pic>
        <p:nvPicPr>
          <p:cNvPr id="30" name="Picture 29">
            <a:extLst>
              <a:ext uri="{FF2B5EF4-FFF2-40B4-BE49-F238E27FC236}">
                <a16:creationId xmlns:a16="http://schemas.microsoft.com/office/drawing/2014/main" id="{D16532E9-53EF-7941-92AD-9521FD2078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111894" y="2875506"/>
            <a:ext cx="2010548" cy="1796209"/>
          </a:xfrm>
          <a:prstGeom prst="rect">
            <a:avLst/>
          </a:prstGeom>
        </p:spPr>
      </p:pic>
      <p:sp>
        <p:nvSpPr>
          <p:cNvPr id="3" name="Rectangle 2">
            <a:extLst>
              <a:ext uri="{FF2B5EF4-FFF2-40B4-BE49-F238E27FC236}">
                <a16:creationId xmlns:a16="http://schemas.microsoft.com/office/drawing/2014/main" id="{2D824833-4DA3-0D47-8EBB-CF3E101A7041}"/>
              </a:ext>
            </a:extLst>
          </p:cNvPr>
          <p:cNvSpPr/>
          <p:nvPr/>
        </p:nvSpPr>
        <p:spPr>
          <a:xfrm>
            <a:off x="2057122" y="3121686"/>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341150"/>
            <a:r>
              <a:rPr lang="en-US" sz="2400" dirty="0">
                <a:solidFill>
                  <a:prstClr val="white"/>
                </a:solidFill>
                <a:latin typeface="Calibri" panose="020F0502020204030204"/>
              </a:rPr>
              <a:t>Training</a:t>
            </a:r>
          </a:p>
          <a:p>
            <a:pPr algn="ctr" defTabSz="1341150"/>
            <a:r>
              <a:rPr lang="en-US" sz="2400" dirty="0">
                <a:solidFill>
                  <a:prstClr val="white"/>
                </a:solidFill>
                <a:latin typeface="Calibri" panose="020F0502020204030204"/>
              </a:rPr>
              <a:t>Data</a:t>
            </a:r>
          </a:p>
        </p:txBody>
      </p:sp>
      <p:sp>
        <p:nvSpPr>
          <p:cNvPr id="36" name="Rectangle 35">
            <a:extLst>
              <a:ext uri="{FF2B5EF4-FFF2-40B4-BE49-F238E27FC236}">
                <a16:creationId xmlns:a16="http://schemas.microsoft.com/office/drawing/2014/main" id="{1759E7B9-B49F-4244-8633-32106D8E5CAD}"/>
              </a:ext>
            </a:extLst>
          </p:cNvPr>
          <p:cNvSpPr/>
          <p:nvPr/>
        </p:nvSpPr>
        <p:spPr>
          <a:xfrm>
            <a:off x="4104597" y="3105048"/>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341150"/>
            <a:r>
              <a:rPr lang="en-US" sz="2400" dirty="0">
                <a:solidFill>
                  <a:prstClr val="white"/>
                </a:solidFill>
                <a:latin typeface="Calibri" panose="020F0502020204030204"/>
              </a:rPr>
              <a:t>Machine</a:t>
            </a:r>
          </a:p>
          <a:p>
            <a:pPr algn="ctr" defTabSz="1341150"/>
            <a:r>
              <a:rPr lang="en-US" sz="2400" dirty="0">
                <a:solidFill>
                  <a:prstClr val="white"/>
                </a:solidFill>
                <a:latin typeface="Calibri" panose="020F0502020204030204"/>
              </a:rPr>
              <a:t>Learning</a:t>
            </a:r>
          </a:p>
          <a:p>
            <a:pPr algn="ctr" defTabSz="1341150"/>
            <a:r>
              <a:rPr lang="en-US" sz="2400" dirty="0">
                <a:solidFill>
                  <a:prstClr val="white"/>
                </a:solidFill>
                <a:latin typeface="Calibri" panose="020F0502020204030204"/>
              </a:rPr>
              <a:t>Process</a:t>
            </a:r>
          </a:p>
        </p:txBody>
      </p:sp>
      <p:sp>
        <p:nvSpPr>
          <p:cNvPr id="38" name="Rectangle 37">
            <a:extLst>
              <a:ext uri="{FF2B5EF4-FFF2-40B4-BE49-F238E27FC236}">
                <a16:creationId xmlns:a16="http://schemas.microsoft.com/office/drawing/2014/main" id="{AFCDC22E-BD51-F44D-BDAA-85179E6D843E}"/>
              </a:ext>
            </a:extLst>
          </p:cNvPr>
          <p:cNvSpPr/>
          <p:nvPr/>
        </p:nvSpPr>
        <p:spPr>
          <a:xfrm>
            <a:off x="6152071" y="3105048"/>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341150"/>
            <a:r>
              <a:rPr lang="en-US" sz="2400" dirty="0">
                <a:solidFill>
                  <a:prstClr val="white"/>
                </a:solidFill>
                <a:latin typeface="Calibri" panose="020F0502020204030204"/>
              </a:rPr>
              <a:t>Learned</a:t>
            </a:r>
          </a:p>
          <a:p>
            <a:pPr algn="ctr" defTabSz="1341150"/>
            <a:r>
              <a:rPr lang="en-US" sz="2400" dirty="0">
                <a:solidFill>
                  <a:prstClr val="white"/>
                </a:solidFill>
                <a:latin typeface="Calibri" panose="020F0502020204030204"/>
              </a:rPr>
              <a:t>Function</a:t>
            </a:r>
          </a:p>
        </p:txBody>
      </p:sp>
      <p:cxnSp>
        <p:nvCxnSpPr>
          <p:cNvPr id="39" name="Straight Arrow Connector 38">
            <a:extLst>
              <a:ext uri="{FF2B5EF4-FFF2-40B4-BE49-F238E27FC236}">
                <a16:creationId xmlns:a16="http://schemas.microsoft.com/office/drawing/2014/main" id="{4C09D075-6B76-3C40-88A5-340D6E7204DC}"/>
              </a:ext>
            </a:extLst>
          </p:cNvPr>
          <p:cNvCxnSpPr>
            <a:stCxn id="3" idx="3"/>
            <a:endCxn id="36" idx="1"/>
          </p:cNvCxnSpPr>
          <p:nvPr/>
        </p:nvCxnSpPr>
        <p:spPr>
          <a:xfrm flipV="1">
            <a:off x="3786530" y="3883946"/>
            <a:ext cx="318067" cy="16638"/>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6938A7-2E6A-B943-9C56-97A1D717FD68}"/>
              </a:ext>
            </a:extLst>
          </p:cNvPr>
          <p:cNvCxnSpPr/>
          <p:nvPr/>
        </p:nvCxnSpPr>
        <p:spPr>
          <a:xfrm>
            <a:off x="5844584" y="3883946"/>
            <a:ext cx="239441"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6B4EBB-09F4-F046-8D61-E410D7CD971C}"/>
              </a:ext>
            </a:extLst>
          </p:cNvPr>
          <p:cNvCxnSpPr>
            <a:cxnSpLocks/>
          </p:cNvCxnSpPr>
          <p:nvPr/>
        </p:nvCxnSpPr>
        <p:spPr>
          <a:xfrm>
            <a:off x="7881479" y="3892604"/>
            <a:ext cx="2246435"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82AA894-F2A2-3C4D-8C33-814CE20C35CD}"/>
              </a:ext>
            </a:extLst>
          </p:cNvPr>
          <p:cNvSpPr txBox="1"/>
          <p:nvPr/>
        </p:nvSpPr>
        <p:spPr>
          <a:xfrm>
            <a:off x="1212772" y="2248230"/>
            <a:ext cx="3946786" cy="646203"/>
          </a:xfrm>
          <a:prstGeom prst="rect">
            <a:avLst/>
          </a:prstGeom>
          <a:noFill/>
        </p:spPr>
        <p:txBody>
          <a:bodyPr wrap="none" rtlCol="0">
            <a:spAutoFit/>
          </a:bodyPr>
          <a:lstStyle/>
          <a:p>
            <a:pPr defTabSz="1341150"/>
            <a:r>
              <a:rPr lang="en-US" sz="3599" b="1" dirty="0">
                <a:solidFill>
                  <a:prstClr val="black"/>
                </a:solidFill>
                <a:latin typeface="Calibri" panose="020F0502020204030204"/>
              </a:rPr>
              <a:t>Traditional ML Only</a:t>
            </a:r>
          </a:p>
        </p:txBody>
      </p:sp>
      <p:sp>
        <p:nvSpPr>
          <p:cNvPr id="44" name="TextBox 43">
            <a:extLst>
              <a:ext uri="{FF2B5EF4-FFF2-40B4-BE49-F238E27FC236}">
                <a16:creationId xmlns:a16="http://schemas.microsoft.com/office/drawing/2014/main" id="{0CC262AF-75E3-AE46-8B49-E73DEBAFD300}"/>
              </a:ext>
            </a:extLst>
          </p:cNvPr>
          <p:cNvSpPr txBox="1"/>
          <p:nvPr/>
        </p:nvSpPr>
        <p:spPr>
          <a:xfrm>
            <a:off x="12625120" y="2493577"/>
            <a:ext cx="4407149" cy="2814617"/>
          </a:xfrm>
          <a:prstGeom prst="rect">
            <a:avLst/>
          </a:prstGeom>
          <a:noFill/>
        </p:spPr>
        <p:txBody>
          <a:bodyPr wrap="square" rtlCol="0">
            <a:spAutoFit/>
          </a:bodyPr>
          <a:lstStyle/>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Why did you do that?</a:t>
            </a:r>
          </a:p>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Why not something else?</a:t>
            </a:r>
          </a:p>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When do you succeed?</a:t>
            </a:r>
          </a:p>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When do you fail?</a:t>
            </a:r>
          </a:p>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When can I trust you?</a:t>
            </a:r>
          </a:p>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How to I correct and error?</a:t>
            </a:r>
          </a:p>
        </p:txBody>
      </p:sp>
      <p:sp>
        <p:nvSpPr>
          <p:cNvPr id="48" name="TextBox 47">
            <a:extLst>
              <a:ext uri="{FF2B5EF4-FFF2-40B4-BE49-F238E27FC236}">
                <a16:creationId xmlns:a16="http://schemas.microsoft.com/office/drawing/2014/main" id="{82F73D82-6A1C-6F4A-B575-B4327BFE2E4A}"/>
              </a:ext>
            </a:extLst>
          </p:cNvPr>
          <p:cNvSpPr txBox="1"/>
          <p:nvPr/>
        </p:nvSpPr>
        <p:spPr>
          <a:xfrm>
            <a:off x="8074226" y="3100053"/>
            <a:ext cx="2542464" cy="830997"/>
          </a:xfrm>
          <a:prstGeom prst="rect">
            <a:avLst/>
          </a:prstGeom>
          <a:noFill/>
        </p:spPr>
        <p:txBody>
          <a:bodyPr wrap="square" rtlCol="0">
            <a:spAutoFit/>
          </a:bodyPr>
          <a:lstStyle/>
          <a:p>
            <a:pPr defTabSz="1341150"/>
            <a:r>
              <a:rPr lang="en-US" sz="2400" dirty="0">
                <a:solidFill>
                  <a:prstClr val="black"/>
                </a:solidFill>
                <a:latin typeface="Calibri" panose="020F0502020204030204"/>
              </a:rPr>
              <a:t>Decision or Recommendation</a:t>
            </a:r>
          </a:p>
        </p:txBody>
      </p:sp>
      <p:cxnSp>
        <p:nvCxnSpPr>
          <p:cNvPr id="62" name="Elbow Connector 61">
            <a:extLst>
              <a:ext uri="{FF2B5EF4-FFF2-40B4-BE49-F238E27FC236}">
                <a16:creationId xmlns:a16="http://schemas.microsoft.com/office/drawing/2014/main" id="{EA552C16-A67A-5F4D-9BF7-B0D824AD8D0E}"/>
              </a:ext>
            </a:extLst>
          </p:cNvPr>
          <p:cNvCxnSpPr>
            <a:stCxn id="30" idx="0"/>
            <a:endCxn id="38" idx="0"/>
          </p:cNvCxnSpPr>
          <p:nvPr/>
        </p:nvCxnSpPr>
        <p:spPr>
          <a:xfrm rot="16200000" flipH="1" flipV="1">
            <a:off x="8952200" y="940081"/>
            <a:ext cx="229542" cy="410039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0227BDF-4C90-CE40-8534-5C84685FBD73}"/>
              </a:ext>
            </a:extLst>
          </p:cNvPr>
          <p:cNvSpPr txBox="1"/>
          <p:nvPr/>
        </p:nvSpPr>
        <p:spPr>
          <a:xfrm>
            <a:off x="8648445" y="2262745"/>
            <a:ext cx="718466" cy="461665"/>
          </a:xfrm>
          <a:prstGeom prst="rect">
            <a:avLst/>
          </a:prstGeom>
          <a:noFill/>
        </p:spPr>
        <p:txBody>
          <a:bodyPr wrap="none" rtlCol="0">
            <a:spAutoFit/>
          </a:bodyPr>
          <a:lstStyle/>
          <a:p>
            <a:pPr defTabSz="1341150"/>
            <a:r>
              <a:rPr lang="en-US" sz="2400" dirty="0">
                <a:solidFill>
                  <a:prstClr val="black"/>
                </a:solidFill>
                <a:latin typeface="Calibri" panose="020F0502020204030204"/>
              </a:rPr>
              <a:t>Task</a:t>
            </a:r>
          </a:p>
        </p:txBody>
      </p:sp>
      <p:grpSp>
        <p:nvGrpSpPr>
          <p:cNvPr id="5" name="Group 4">
            <a:extLst>
              <a:ext uri="{FF2B5EF4-FFF2-40B4-BE49-F238E27FC236}">
                <a16:creationId xmlns:a16="http://schemas.microsoft.com/office/drawing/2014/main" id="{936C71A8-8BFF-1347-A944-9392547A35A9}"/>
              </a:ext>
            </a:extLst>
          </p:cNvPr>
          <p:cNvGrpSpPr/>
          <p:nvPr/>
        </p:nvGrpSpPr>
        <p:grpSpPr>
          <a:xfrm>
            <a:off x="1511460" y="5298416"/>
            <a:ext cx="15500037" cy="3225716"/>
            <a:chOff x="1511460" y="5298416"/>
            <a:chExt cx="15500037" cy="3225716"/>
          </a:xfrm>
        </p:grpSpPr>
        <p:sp>
          <p:nvSpPr>
            <p:cNvPr id="72" name="Rectangle 71">
              <a:extLst>
                <a:ext uri="{FF2B5EF4-FFF2-40B4-BE49-F238E27FC236}">
                  <a16:creationId xmlns:a16="http://schemas.microsoft.com/office/drawing/2014/main" id="{B5252C5B-0741-EA48-8119-335EB204E4BB}"/>
                </a:ext>
              </a:extLst>
            </p:cNvPr>
            <p:cNvSpPr/>
            <p:nvPr/>
          </p:nvSpPr>
          <p:spPr>
            <a:xfrm>
              <a:off x="6084025" y="6264414"/>
              <a:ext cx="1865029" cy="171481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341150"/>
              <a:endParaRPr lang="en-US" sz="2400" dirty="0" err="1">
                <a:solidFill>
                  <a:prstClr val="white"/>
                </a:solidFill>
                <a:latin typeface="Calibri" panose="020F0502020204030204"/>
              </a:endParaRPr>
            </a:p>
          </p:txBody>
        </p:sp>
        <p:grpSp>
          <p:nvGrpSpPr>
            <p:cNvPr id="7" name="Group 242">
              <a:extLst>
                <a:ext uri="{FF2B5EF4-FFF2-40B4-BE49-F238E27FC236}">
                  <a16:creationId xmlns:a16="http://schemas.microsoft.com/office/drawing/2014/main" id="{14C0F6BD-102B-1248-AB1B-401A472A1A70}"/>
                </a:ext>
              </a:extLst>
            </p:cNvPr>
            <p:cNvGrpSpPr/>
            <p:nvPr/>
          </p:nvGrpSpPr>
          <p:grpSpPr>
            <a:xfrm>
              <a:off x="6226201" y="6364148"/>
              <a:ext cx="1656442" cy="1468255"/>
              <a:chOff x="3505200" y="4343400"/>
              <a:chExt cx="1676400" cy="1524000"/>
            </a:xfrm>
          </p:grpSpPr>
          <p:sp>
            <p:nvSpPr>
              <p:cNvPr id="8" name="Oval 7">
                <a:extLst>
                  <a:ext uri="{FF2B5EF4-FFF2-40B4-BE49-F238E27FC236}">
                    <a16:creationId xmlns:a16="http://schemas.microsoft.com/office/drawing/2014/main" id="{01C935BC-C56B-5C41-9976-DB5816B587FA}"/>
                  </a:ext>
                </a:extLst>
              </p:cNvPr>
              <p:cNvSpPr/>
              <p:nvPr/>
            </p:nvSpPr>
            <p:spPr bwMode="auto">
              <a:xfrm>
                <a:off x="4191000" y="43434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2400" b="1">
                  <a:solidFill>
                    <a:prstClr val="black"/>
                  </a:solidFill>
                  <a:latin typeface="Arial Narrow" charset="0"/>
                </a:endParaRPr>
              </a:p>
            </p:txBody>
          </p:sp>
          <p:sp>
            <p:nvSpPr>
              <p:cNvPr id="9" name="Oval 8">
                <a:extLst>
                  <a:ext uri="{FF2B5EF4-FFF2-40B4-BE49-F238E27FC236}">
                    <a16:creationId xmlns:a16="http://schemas.microsoft.com/office/drawing/2014/main" id="{756F1AC4-AC76-DB4A-89E8-AEBCD2059F6E}"/>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2400" b="1">
                  <a:solidFill>
                    <a:prstClr val="black"/>
                  </a:solidFill>
                  <a:latin typeface="Arial Narrow" charset="0"/>
                </a:endParaRPr>
              </a:p>
            </p:txBody>
          </p:sp>
          <p:sp>
            <p:nvSpPr>
              <p:cNvPr id="10" name="Oval 9">
                <a:extLst>
                  <a:ext uri="{FF2B5EF4-FFF2-40B4-BE49-F238E27FC236}">
                    <a16:creationId xmlns:a16="http://schemas.microsoft.com/office/drawing/2014/main" id="{2D1AF310-DE10-D247-83B1-A231083449F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2400" b="1">
                  <a:solidFill>
                    <a:prstClr val="black"/>
                  </a:solidFill>
                  <a:latin typeface="Arial Narrow" charset="0"/>
                </a:endParaRPr>
              </a:p>
            </p:txBody>
          </p:sp>
          <p:sp>
            <p:nvSpPr>
              <p:cNvPr id="11" name="Oval 10">
                <a:extLst>
                  <a:ext uri="{FF2B5EF4-FFF2-40B4-BE49-F238E27FC236}">
                    <a16:creationId xmlns:a16="http://schemas.microsoft.com/office/drawing/2014/main" id="{025B2D06-56C2-2348-A00A-91BCDC002C02}"/>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2400" b="1">
                  <a:solidFill>
                    <a:prstClr val="black"/>
                  </a:solidFill>
                  <a:latin typeface="Arial Narrow" charset="0"/>
                </a:endParaRPr>
              </a:p>
            </p:txBody>
          </p:sp>
          <p:sp>
            <p:nvSpPr>
              <p:cNvPr id="12" name="Oval 11">
                <a:extLst>
                  <a:ext uri="{FF2B5EF4-FFF2-40B4-BE49-F238E27FC236}">
                    <a16:creationId xmlns:a16="http://schemas.microsoft.com/office/drawing/2014/main" id="{8D50C590-B3FD-0D48-A021-AD5E34FB7E56}"/>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2400" b="1">
                  <a:solidFill>
                    <a:prstClr val="black"/>
                  </a:solidFill>
                  <a:latin typeface="Arial Narrow" charset="0"/>
                </a:endParaRPr>
              </a:p>
            </p:txBody>
          </p:sp>
          <p:sp>
            <p:nvSpPr>
              <p:cNvPr id="13" name="Oval 12">
                <a:extLst>
                  <a:ext uri="{FF2B5EF4-FFF2-40B4-BE49-F238E27FC236}">
                    <a16:creationId xmlns:a16="http://schemas.microsoft.com/office/drawing/2014/main" id="{9AA04DD9-9006-FE43-8E8B-59DB0252283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2400" b="1">
                  <a:solidFill>
                    <a:prstClr val="black"/>
                  </a:solidFill>
                  <a:latin typeface="Arial Narrow" charset="0"/>
                </a:endParaRPr>
              </a:p>
            </p:txBody>
          </p:sp>
          <p:sp>
            <p:nvSpPr>
              <p:cNvPr id="14" name="Oval 13">
                <a:extLst>
                  <a:ext uri="{FF2B5EF4-FFF2-40B4-BE49-F238E27FC236}">
                    <a16:creationId xmlns:a16="http://schemas.microsoft.com/office/drawing/2014/main" id="{44CC4EE4-5A6E-8B4D-99AF-7F4EA2878B4C}"/>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2400" b="1">
                  <a:solidFill>
                    <a:prstClr val="black"/>
                  </a:solidFill>
                  <a:latin typeface="Arial Narrow" charset="0"/>
                </a:endParaRPr>
              </a:p>
            </p:txBody>
          </p:sp>
          <p:sp>
            <p:nvSpPr>
              <p:cNvPr id="15" name="Oval 14">
                <a:extLst>
                  <a:ext uri="{FF2B5EF4-FFF2-40B4-BE49-F238E27FC236}">
                    <a16:creationId xmlns:a16="http://schemas.microsoft.com/office/drawing/2014/main" id="{3839F0CD-99EF-314E-AF16-0B04DAE9844F}"/>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2400" b="1">
                  <a:solidFill>
                    <a:prstClr val="black"/>
                  </a:solidFill>
                  <a:latin typeface="Arial Narrow" charset="0"/>
                </a:endParaRPr>
              </a:p>
            </p:txBody>
          </p:sp>
          <p:sp>
            <p:nvSpPr>
              <p:cNvPr id="16" name="Oval 15">
                <a:extLst>
                  <a:ext uri="{FF2B5EF4-FFF2-40B4-BE49-F238E27FC236}">
                    <a16:creationId xmlns:a16="http://schemas.microsoft.com/office/drawing/2014/main" id="{7BB8C89E-087E-084E-A3E6-682C613A2737}"/>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2400" b="1">
                  <a:solidFill>
                    <a:prstClr val="black"/>
                  </a:solidFill>
                  <a:latin typeface="Arial Narrow" charset="0"/>
                </a:endParaRPr>
              </a:p>
            </p:txBody>
          </p:sp>
          <p:cxnSp>
            <p:nvCxnSpPr>
              <p:cNvPr id="17" name="Straight Arrow Connector 16">
                <a:extLst>
                  <a:ext uri="{FF2B5EF4-FFF2-40B4-BE49-F238E27FC236}">
                    <a16:creationId xmlns:a16="http://schemas.microsoft.com/office/drawing/2014/main" id="{C292F661-751C-6A45-82F9-B86C49C86915}"/>
                  </a:ext>
                </a:extLst>
              </p:cNvPr>
              <p:cNvCxnSpPr>
                <a:stCxn id="15" idx="7"/>
                <a:endCxn id="8" idx="2"/>
              </p:cNvCxnSpPr>
              <p:nvPr/>
            </p:nvCxnSpPr>
            <p:spPr>
              <a:xfrm flipV="1">
                <a:off x="3700322" y="4457700"/>
                <a:ext cx="490678" cy="14777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828708-7E54-4E42-9344-EA97C377DA3C}"/>
                  </a:ext>
                </a:extLst>
              </p:cNvPr>
              <p:cNvCxnSpPr>
                <a:stCxn id="8" idx="6"/>
                <a:endCxn id="11" idx="2"/>
              </p:cNvCxnSpPr>
              <p:nvPr/>
            </p:nvCxnSpPr>
            <p:spPr>
              <a:xfrm>
                <a:off x="4419599" y="4457700"/>
                <a:ext cx="304801" cy="1524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972FE-FE4E-C74A-AE24-02B059C768C3}"/>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195EC0-FF2E-7C4E-B70B-4F93FD49847C}"/>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5FADC8-12EF-394F-BCA8-FF2B36D8D92E}"/>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7DA363-285F-B94F-8432-3EB51B6102F0}"/>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C393E-64BD-3449-A03F-7CF0F7257E7C}"/>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7CD256-D256-9C41-9E52-A6F8C9D83597}"/>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F95BB5-B49B-B14A-97F4-06848D692C06}"/>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B772F93-3C58-6447-9782-153A4760AC5B}"/>
                  </a:ext>
                </a:extLst>
              </p:cNvPr>
              <p:cNvCxnSpPr>
                <a:stCxn id="10" idx="7"/>
                <a:endCxn id="8" idx="4"/>
              </p:cNvCxnSpPr>
              <p:nvPr/>
            </p:nvCxnSpPr>
            <p:spPr>
              <a:xfrm flipH="1" flipV="1">
                <a:off x="4305299" y="4572000"/>
                <a:ext cx="80822" cy="5668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4A4A19-0537-A440-A9A2-776B37386DCA}"/>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BC9F27C-19FA-3049-9097-017217AB601B}"/>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2400" b="1">
                  <a:solidFill>
                    <a:prstClr val="black"/>
                  </a:solidFill>
                  <a:latin typeface="Arial Narrow" charset="0"/>
                </a:endParaRPr>
              </a:p>
            </p:txBody>
          </p:sp>
          <p:cxnSp>
            <p:nvCxnSpPr>
              <p:cNvPr id="29" name="Straight Arrow Connector 28">
                <a:extLst>
                  <a:ext uri="{FF2B5EF4-FFF2-40B4-BE49-F238E27FC236}">
                    <a16:creationId xmlns:a16="http://schemas.microsoft.com/office/drawing/2014/main" id="{DED3D4A2-DAB5-1045-9D08-1EDD27189F59}"/>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BA974D93-459E-BA4B-888F-0734B84730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8481" y="6437560"/>
              <a:ext cx="1725199" cy="1541668"/>
            </a:xfrm>
            <a:prstGeom prst="rect">
              <a:avLst/>
            </a:prstGeom>
          </p:spPr>
        </p:pic>
        <p:sp>
          <p:nvSpPr>
            <p:cNvPr id="34" name="Rectangle 33">
              <a:extLst>
                <a:ext uri="{FF2B5EF4-FFF2-40B4-BE49-F238E27FC236}">
                  <a16:creationId xmlns:a16="http://schemas.microsoft.com/office/drawing/2014/main" id="{6ECDECC2-D578-7243-BD34-1948FDB9D6FC}"/>
                </a:ext>
              </a:extLst>
            </p:cNvPr>
            <p:cNvSpPr/>
            <p:nvPr/>
          </p:nvSpPr>
          <p:spPr>
            <a:xfrm>
              <a:off x="2017792" y="6294942"/>
              <a:ext cx="1729408" cy="168428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341150"/>
              <a:r>
                <a:rPr lang="en-US" sz="2400" dirty="0">
                  <a:solidFill>
                    <a:prstClr val="white"/>
                  </a:solidFill>
                  <a:latin typeface="Calibri" panose="020F0502020204030204"/>
                </a:rPr>
                <a:t>Training</a:t>
              </a:r>
            </a:p>
            <a:p>
              <a:pPr algn="ctr" defTabSz="1341150"/>
              <a:r>
                <a:rPr lang="en-US" sz="2400" dirty="0">
                  <a:solidFill>
                    <a:prstClr val="white"/>
                  </a:solidFill>
                  <a:latin typeface="Calibri" panose="020F0502020204030204"/>
                </a:rPr>
                <a:t>Data</a:t>
              </a:r>
            </a:p>
          </p:txBody>
        </p:sp>
        <p:sp>
          <p:nvSpPr>
            <p:cNvPr id="37" name="Rectangle 36">
              <a:extLst>
                <a:ext uri="{FF2B5EF4-FFF2-40B4-BE49-F238E27FC236}">
                  <a16:creationId xmlns:a16="http://schemas.microsoft.com/office/drawing/2014/main" id="{DB3FAE32-6ECE-5944-976D-5C083AF55143}"/>
                </a:ext>
              </a:extLst>
            </p:cNvPr>
            <p:cNvSpPr/>
            <p:nvPr/>
          </p:nvSpPr>
          <p:spPr>
            <a:xfrm>
              <a:off x="4048427" y="6264414"/>
              <a:ext cx="1729408" cy="1714813"/>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341150"/>
              <a:r>
                <a:rPr lang="en-US" sz="2400" dirty="0">
                  <a:solidFill>
                    <a:prstClr val="white"/>
                  </a:solidFill>
                  <a:latin typeface="Calibri" panose="020F0502020204030204"/>
                </a:rPr>
                <a:t>New</a:t>
              </a:r>
            </a:p>
            <a:p>
              <a:pPr algn="ctr" defTabSz="1341150"/>
              <a:r>
                <a:rPr lang="en-US" sz="2400" dirty="0">
                  <a:solidFill>
                    <a:prstClr val="white"/>
                  </a:solidFill>
                  <a:latin typeface="Calibri" panose="020F0502020204030204"/>
                </a:rPr>
                <a:t>Machine</a:t>
              </a:r>
            </a:p>
            <a:p>
              <a:pPr algn="ctr" defTabSz="1341150"/>
              <a:r>
                <a:rPr lang="en-US" sz="2400" dirty="0">
                  <a:solidFill>
                    <a:prstClr val="white"/>
                  </a:solidFill>
                  <a:latin typeface="Calibri" panose="020F0502020204030204"/>
                </a:rPr>
                <a:t>Learning</a:t>
              </a:r>
            </a:p>
            <a:p>
              <a:pPr algn="ctr" defTabSz="1341150"/>
              <a:r>
                <a:rPr lang="en-US" sz="2400" dirty="0">
                  <a:solidFill>
                    <a:prstClr val="white"/>
                  </a:solidFill>
                  <a:latin typeface="Calibri" panose="020F0502020204030204"/>
                </a:rPr>
                <a:t>Process</a:t>
              </a:r>
            </a:p>
          </p:txBody>
        </p:sp>
        <p:sp>
          <p:nvSpPr>
            <p:cNvPr id="43" name="TextBox 42">
              <a:extLst>
                <a:ext uri="{FF2B5EF4-FFF2-40B4-BE49-F238E27FC236}">
                  <a16:creationId xmlns:a16="http://schemas.microsoft.com/office/drawing/2014/main" id="{E3C738CE-6434-E643-8A0A-42FC0BB12C23}"/>
                </a:ext>
              </a:extLst>
            </p:cNvPr>
            <p:cNvSpPr txBox="1"/>
            <p:nvPr/>
          </p:nvSpPr>
          <p:spPr>
            <a:xfrm>
              <a:off x="1511460" y="5298416"/>
              <a:ext cx="3204723" cy="707886"/>
            </a:xfrm>
            <a:prstGeom prst="rect">
              <a:avLst/>
            </a:prstGeom>
            <a:noFill/>
          </p:spPr>
          <p:txBody>
            <a:bodyPr wrap="none" rtlCol="0">
              <a:spAutoFit/>
            </a:bodyPr>
            <a:lstStyle/>
            <a:p>
              <a:pPr defTabSz="1341150"/>
              <a:r>
                <a:rPr lang="en-US" sz="4000" b="1" dirty="0">
                  <a:solidFill>
                    <a:prstClr val="black"/>
                  </a:solidFill>
                  <a:latin typeface="Calibri" panose="020F0502020204030204"/>
                </a:rPr>
                <a:t>Explainable AI</a:t>
              </a:r>
            </a:p>
          </p:txBody>
        </p:sp>
        <p:sp>
          <p:nvSpPr>
            <p:cNvPr id="45" name="TextBox 44">
              <a:extLst>
                <a:ext uri="{FF2B5EF4-FFF2-40B4-BE49-F238E27FC236}">
                  <a16:creationId xmlns:a16="http://schemas.microsoft.com/office/drawing/2014/main" id="{DDF43FB5-F836-764B-9E36-B944EC105858}"/>
                </a:ext>
              </a:extLst>
            </p:cNvPr>
            <p:cNvSpPr txBox="1"/>
            <p:nvPr/>
          </p:nvSpPr>
          <p:spPr>
            <a:xfrm>
              <a:off x="12604348" y="5709515"/>
              <a:ext cx="4407149" cy="2814617"/>
            </a:xfrm>
            <a:prstGeom prst="rect">
              <a:avLst/>
            </a:prstGeom>
            <a:noFill/>
          </p:spPr>
          <p:txBody>
            <a:bodyPr wrap="square" rtlCol="0">
              <a:spAutoFit/>
            </a:bodyPr>
            <a:lstStyle/>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I understand why</a:t>
              </a:r>
            </a:p>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I understand why not</a:t>
              </a:r>
            </a:p>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I know when you succeed</a:t>
              </a:r>
            </a:p>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I know when you fail</a:t>
              </a:r>
            </a:p>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I know when to trust you</a:t>
              </a:r>
            </a:p>
            <a:p>
              <a:pPr marL="285748" indent="-285748" defTabSz="1341150">
                <a:lnSpc>
                  <a:spcPct val="150000"/>
                </a:lnSpc>
                <a:buFont typeface="Arial" panose="020B0604020202020204" pitchFamily="34" charset="0"/>
                <a:buChar char="•"/>
              </a:pPr>
              <a:r>
                <a:rPr lang="en-US" sz="2000" b="1" dirty="0">
                  <a:solidFill>
                    <a:prstClr val="black"/>
                  </a:solidFill>
                  <a:latin typeface="Calibri" panose="020F0502020204030204"/>
                </a:rPr>
                <a:t>I know why you erred</a:t>
              </a:r>
            </a:p>
          </p:txBody>
        </p:sp>
        <p:cxnSp>
          <p:nvCxnSpPr>
            <p:cNvPr id="46" name="Straight Arrow Connector 45">
              <a:extLst>
                <a:ext uri="{FF2B5EF4-FFF2-40B4-BE49-F238E27FC236}">
                  <a16:creationId xmlns:a16="http://schemas.microsoft.com/office/drawing/2014/main" id="{F6797CC9-E2D0-2649-B029-3C6F0F45BD79}"/>
                </a:ext>
              </a:extLst>
            </p:cNvPr>
            <p:cNvCxnSpPr/>
            <p:nvPr/>
          </p:nvCxnSpPr>
          <p:spPr>
            <a:xfrm>
              <a:off x="3792447" y="7041981"/>
              <a:ext cx="239441"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A0A2039-9345-364B-952A-60144660F3C7}"/>
                </a:ext>
              </a:extLst>
            </p:cNvPr>
            <p:cNvCxnSpPr>
              <a:cxnSpLocks/>
              <a:stCxn id="37" idx="3"/>
              <a:endCxn id="72" idx="1"/>
            </p:cNvCxnSpPr>
            <p:nvPr/>
          </p:nvCxnSpPr>
          <p:spPr>
            <a:xfrm>
              <a:off x="5777836" y="7121819"/>
              <a:ext cx="306189"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8850C8-0478-D449-9DD9-7081E7E6A347}"/>
                </a:ext>
              </a:extLst>
            </p:cNvPr>
            <p:cNvSpPr/>
            <p:nvPr/>
          </p:nvSpPr>
          <p:spPr>
            <a:xfrm>
              <a:off x="8247364" y="6181854"/>
              <a:ext cx="1965099" cy="1797372"/>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defTabSz="1341150"/>
              <a:r>
                <a:rPr lang="en-US" sz="2400" dirty="0">
                  <a:solidFill>
                    <a:prstClr val="white"/>
                  </a:solidFill>
                  <a:latin typeface="Calibri" panose="020F0502020204030204"/>
                </a:rPr>
                <a:t>Explanation</a:t>
              </a:r>
            </a:p>
            <a:p>
              <a:pPr algn="ctr" defTabSz="1341150"/>
              <a:r>
                <a:rPr lang="en-US" sz="2400" dirty="0">
                  <a:solidFill>
                    <a:prstClr val="white"/>
                  </a:solidFill>
                  <a:latin typeface="Calibri" panose="020F0502020204030204"/>
                </a:rPr>
                <a:t>Interface</a:t>
              </a:r>
            </a:p>
          </p:txBody>
        </p:sp>
        <p:cxnSp>
          <p:nvCxnSpPr>
            <p:cNvPr id="51" name="Straight Arrow Connector 50">
              <a:extLst>
                <a:ext uri="{FF2B5EF4-FFF2-40B4-BE49-F238E27FC236}">
                  <a16:creationId xmlns:a16="http://schemas.microsoft.com/office/drawing/2014/main" id="{A7338AFE-C5C6-9149-B50D-3A0D95B6EBA0}"/>
                </a:ext>
              </a:extLst>
            </p:cNvPr>
            <p:cNvCxnSpPr>
              <a:cxnSpLocks/>
              <a:stCxn id="72" idx="3"/>
              <a:endCxn id="50" idx="1"/>
            </p:cNvCxnSpPr>
            <p:nvPr/>
          </p:nvCxnSpPr>
          <p:spPr>
            <a:xfrm flipV="1">
              <a:off x="7949052" y="7080541"/>
              <a:ext cx="298311" cy="41279"/>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BC7C8F4-E612-CD4A-94ED-D17B81C366E8}"/>
                </a:ext>
              </a:extLst>
            </p:cNvPr>
            <p:cNvSpPr txBox="1"/>
            <p:nvPr/>
          </p:nvSpPr>
          <p:spPr>
            <a:xfrm>
              <a:off x="5693994" y="8124769"/>
              <a:ext cx="1919115" cy="369332"/>
            </a:xfrm>
            <a:prstGeom prst="rect">
              <a:avLst/>
            </a:prstGeom>
            <a:noFill/>
          </p:spPr>
          <p:txBody>
            <a:bodyPr wrap="none" rtlCol="0">
              <a:spAutoFit/>
            </a:bodyPr>
            <a:lstStyle/>
            <a:p>
              <a:pPr defTabSz="1341150"/>
              <a:r>
                <a:rPr lang="en-US" sz="1800" dirty="0">
                  <a:solidFill>
                    <a:prstClr val="black"/>
                  </a:solidFill>
                  <a:latin typeface="Calibri" panose="020F0502020204030204"/>
                </a:rPr>
                <a:t>Explainable Model</a:t>
              </a:r>
            </a:p>
          </p:txBody>
        </p:sp>
        <p:cxnSp>
          <p:nvCxnSpPr>
            <p:cNvPr id="54" name="Straight Arrow Connector 53">
              <a:extLst>
                <a:ext uri="{FF2B5EF4-FFF2-40B4-BE49-F238E27FC236}">
                  <a16:creationId xmlns:a16="http://schemas.microsoft.com/office/drawing/2014/main" id="{6DD7B660-70C3-234E-AD91-E485E257E6E6}"/>
                </a:ext>
              </a:extLst>
            </p:cNvPr>
            <p:cNvCxnSpPr>
              <a:cxnSpLocks/>
            </p:cNvCxnSpPr>
            <p:nvPr/>
          </p:nvCxnSpPr>
          <p:spPr>
            <a:xfrm>
              <a:off x="10212464" y="6919195"/>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60285D8-CF47-9F4C-86A5-2A3C74143F0C}"/>
                </a:ext>
              </a:extLst>
            </p:cNvPr>
            <p:cNvCxnSpPr>
              <a:cxnSpLocks/>
            </p:cNvCxnSpPr>
            <p:nvPr/>
          </p:nvCxnSpPr>
          <p:spPr>
            <a:xfrm flipH="1">
              <a:off x="10212464" y="7318513"/>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02D6CBB1-05D0-4245-8362-BFDA6A0A92AF}"/>
                </a:ext>
              </a:extLst>
            </p:cNvPr>
            <p:cNvCxnSpPr>
              <a:cxnSpLocks/>
            </p:cNvCxnSpPr>
            <p:nvPr/>
          </p:nvCxnSpPr>
          <p:spPr>
            <a:xfrm rot="16200000" flipH="1" flipV="1">
              <a:off x="9004852" y="4092108"/>
              <a:ext cx="229542" cy="410039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BFC5567-5CB7-F44C-8306-9C64CEF1808D}"/>
                </a:ext>
              </a:extLst>
            </p:cNvPr>
            <p:cNvSpPr txBox="1"/>
            <p:nvPr/>
          </p:nvSpPr>
          <p:spPr>
            <a:xfrm>
              <a:off x="8814164" y="5339552"/>
              <a:ext cx="718466" cy="461665"/>
            </a:xfrm>
            <a:prstGeom prst="rect">
              <a:avLst/>
            </a:prstGeom>
            <a:noFill/>
          </p:spPr>
          <p:txBody>
            <a:bodyPr wrap="none" rtlCol="0">
              <a:spAutoFit/>
            </a:bodyPr>
            <a:lstStyle/>
            <a:p>
              <a:pPr defTabSz="1341150"/>
              <a:r>
                <a:rPr lang="en-US" sz="2400" dirty="0">
                  <a:solidFill>
                    <a:prstClr val="black"/>
                  </a:solidFill>
                  <a:latin typeface="Calibri" panose="020F0502020204030204"/>
                </a:rPr>
                <a:t>Task</a:t>
              </a:r>
            </a:p>
          </p:txBody>
        </p:sp>
      </p:grpSp>
    </p:spTree>
    <p:extLst>
      <p:ext uri="{BB962C8B-B14F-4D97-AF65-F5344CB8AC3E}">
        <p14:creationId xmlns:p14="http://schemas.microsoft.com/office/powerpoint/2010/main" val="220781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63026" y="6921614"/>
            <a:ext cx="8845364" cy="1229360"/>
          </a:xfrm>
        </p:spPr>
        <p:txBody>
          <a:bodyPr>
            <a:normAutofit fontScale="90000"/>
          </a:bodyPr>
          <a:lstStyle/>
          <a:p>
            <a:r>
              <a:rPr lang="en-US" dirty="0"/>
              <a:t>Our Brains are Graphs</a:t>
            </a:r>
          </a:p>
        </p:txBody>
      </p:sp>
      <p:grpSp>
        <p:nvGrpSpPr>
          <p:cNvPr id="555" name="Group 554"/>
          <p:cNvGrpSpPr/>
          <p:nvPr/>
        </p:nvGrpSpPr>
        <p:grpSpPr>
          <a:xfrm>
            <a:off x="4900688" y="361258"/>
            <a:ext cx="9972204" cy="9298985"/>
            <a:chOff x="646304" y="-1039837"/>
            <a:chExt cx="6799230" cy="6340217"/>
          </a:xfrm>
        </p:grpSpPr>
        <p:sp>
          <p:nvSpPr>
            <p:cNvPr id="4" name="Oval 3"/>
            <p:cNvSpPr/>
            <p:nvPr/>
          </p:nvSpPr>
          <p:spPr>
            <a:xfrm>
              <a:off x="5253813" y="1296053"/>
              <a:ext cx="247224" cy="24764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 name="Oval 4"/>
            <p:cNvSpPr/>
            <p:nvPr/>
          </p:nvSpPr>
          <p:spPr>
            <a:xfrm>
              <a:off x="3389874" y="1038879"/>
              <a:ext cx="187112" cy="1873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6" name="Oval 5"/>
            <p:cNvSpPr/>
            <p:nvPr/>
          </p:nvSpPr>
          <p:spPr>
            <a:xfrm>
              <a:off x="4307236" y="1226202"/>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7" name="Oval 6"/>
            <p:cNvSpPr/>
            <p:nvPr/>
          </p:nvSpPr>
          <p:spPr>
            <a:xfrm>
              <a:off x="4023075" y="1275415"/>
              <a:ext cx="201612" cy="20478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8" name="Oval 7"/>
            <p:cNvSpPr/>
            <p:nvPr/>
          </p:nvSpPr>
          <p:spPr>
            <a:xfrm>
              <a:off x="2258567" y="1281763"/>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9" name="Oval 8"/>
            <p:cNvSpPr/>
            <p:nvPr/>
          </p:nvSpPr>
          <p:spPr>
            <a:xfrm>
              <a:off x="2861819" y="621363"/>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0" name="Oval 9"/>
            <p:cNvSpPr/>
            <p:nvPr/>
          </p:nvSpPr>
          <p:spPr>
            <a:xfrm>
              <a:off x="4550124" y="1761191"/>
              <a:ext cx="201612" cy="20478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1" name="Oval 10"/>
            <p:cNvSpPr/>
            <p:nvPr/>
          </p:nvSpPr>
          <p:spPr>
            <a:xfrm>
              <a:off x="4858476" y="1931721"/>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2" name="Oval 11"/>
            <p:cNvSpPr/>
            <p:nvPr/>
          </p:nvSpPr>
          <p:spPr>
            <a:xfrm>
              <a:off x="4751736" y="400705"/>
              <a:ext cx="247224" cy="24764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3" name="Oval 12"/>
            <p:cNvSpPr/>
            <p:nvPr/>
          </p:nvSpPr>
          <p:spPr>
            <a:xfrm>
              <a:off x="3495283" y="315775"/>
              <a:ext cx="163406" cy="16985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4" name="Oval 13"/>
            <p:cNvSpPr/>
            <p:nvPr/>
          </p:nvSpPr>
          <p:spPr>
            <a:xfrm>
              <a:off x="3370611" y="-156112"/>
              <a:ext cx="229393" cy="23613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5" name="Oval 14"/>
            <p:cNvSpPr/>
            <p:nvPr/>
          </p:nvSpPr>
          <p:spPr>
            <a:xfrm>
              <a:off x="3904858" y="-353948"/>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6" name="Oval 15"/>
            <p:cNvSpPr/>
            <p:nvPr/>
          </p:nvSpPr>
          <p:spPr>
            <a:xfrm>
              <a:off x="4224687" y="-199373"/>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7" name="Oval 16"/>
            <p:cNvSpPr/>
            <p:nvPr/>
          </p:nvSpPr>
          <p:spPr>
            <a:xfrm>
              <a:off x="5156059" y="845959"/>
              <a:ext cx="153675" cy="15586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8" name="Oval 17"/>
            <p:cNvSpPr/>
            <p:nvPr/>
          </p:nvSpPr>
          <p:spPr>
            <a:xfrm>
              <a:off x="4462918" y="907202"/>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9" name="Oval 18"/>
            <p:cNvSpPr/>
            <p:nvPr/>
          </p:nvSpPr>
          <p:spPr>
            <a:xfrm>
              <a:off x="4603295" y="326888"/>
              <a:ext cx="141180" cy="14763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20" name="Oval 19"/>
            <p:cNvSpPr/>
            <p:nvPr/>
          </p:nvSpPr>
          <p:spPr>
            <a:xfrm>
              <a:off x="3089579" y="315775"/>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21" name="Oval 20"/>
            <p:cNvSpPr/>
            <p:nvPr/>
          </p:nvSpPr>
          <p:spPr>
            <a:xfrm>
              <a:off x="2775154" y="-38043"/>
              <a:ext cx="163657" cy="15934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22" name="Oval 21"/>
            <p:cNvSpPr/>
            <p:nvPr/>
          </p:nvSpPr>
          <p:spPr>
            <a:xfrm>
              <a:off x="1728059" y="907202"/>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23" name="Oval 22"/>
            <p:cNvSpPr/>
            <p:nvPr/>
          </p:nvSpPr>
          <p:spPr>
            <a:xfrm>
              <a:off x="1828202" y="153660"/>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24" name="Oval 23"/>
            <p:cNvSpPr/>
            <p:nvPr/>
          </p:nvSpPr>
          <p:spPr>
            <a:xfrm>
              <a:off x="1833115" y="-344587"/>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25" name="Oval 24"/>
            <p:cNvSpPr/>
            <p:nvPr/>
          </p:nvSpPr>
          <p:spPr>
            <a:xfrm>
              <a:off x="1492889" y="-366748"/>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26" name="Oval 25"/>
            <p:cNvSpPr/>
            <p:nvPr/>
          </p:nvSpPr>
          <p:spPr>
            <a:xfrm>
              <a:off x="1083932" y="723757"/>
              <a:ext cx="268219" cy="25697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27" name="Oval 26"/>
            <p:cNvSpPr/>
            <p:nvPr/>
          </p:nvSpPr>
          <p:spPr>
            <a:xfrm>
              <a:off x="794330" y="755807"/>
              <a:ext cx="177781" cy="1814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28" name="Oval 27"/>
            <p:cNvSpPr/>
            <p:nvPr/>
          </p:nvSpPr>
          <p:spPr>
            <a:xfrm>
              <a:off x="1218041" y="54559"/>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29" name="Oval 28"/>
            <p:cNvSpPr/>
            <p:nvPr/>
          </p:nvSpPr>
          <p:spPr>
            <a:xfrm>
              <a:off x="901482" y="460236"/>
              <a:ext cx="141257" cy="13225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30" name="Oval 29"/>
            <p:cNvSpPr/>
            <p:nvPr/>
          </p:nvSpPr>
          <p:spPr>
            <a:xfrm>
              <a:off x="1510416" y="497252"/>
              <a:ext cx="195541" cy="18824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31" name="Oval 30"/>
            <p:cNvSpPr/>
            <p:nvPr/>
          </p:nvSpPr>
          <p:spPr>
            <a:xfrm>
              <a:off x="1308960" y="1254330"/>
              <a:ext cx="190279" cy="17189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32" name="Oval 31"/>
            <p:cNvSpPr/>
            <p:nvPr/>
          </p:nvSpPr>
          <p:spPr>
            <a:xfrm>
              <a:off x="1623643" y="1429428"/>
              <a:ext cx="183641" cy="1797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33" name="Oval 32"/>
            <p:cNvSpPr/>
            <p:nvPr/>
          </p:nvSpPr>
          <p:spPr>
            <a:xfrm>
              <a:off x="901482" y="1572054"/>
              <a:ext cx="190279" cy="17189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34" name="Oval 33"/>
            <p:cNvSpPr/>
            <p:nvPr/>
          </p:nvSpPr>
          <p:spPr>
            <a:xfrm>
              <a:off x="646304" y="1140253"/>
              <a:ext cx="267592" cy="25109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35" name="Oval 34"/>
            <p:cNvSpPr/>
            <p:nvPr/>
          </p:nvSpPr>
          <p:spPr>
            <a:xfrm>
              <a:off x="2018900" y="792815"/>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36" name="Oval 35"/>
            <p:cNvSpPr/>
            <p:nvPr/>
          </p:nvSpPr>
          <p:spPr>
            <a:xfrm>
              <a:off x="2266313" y="463017"/>
              <a:ext cx="229393" cy="2270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37" name="Oval 36"/>
            <p:cNvSpPr/>
            <p:nvPr/>
          </p:nvSpPr>
          <p:spPr>
            <a:xfrm>
              <a:off x="2503942" y="1039737"/>
              <a:ext cx="86184" cy="8750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38" name="Oval 37"/>
            <p:cNvSpPr/>
            <p:nvPr/>
          </p:nvSpPr>
          <p:spPr>
            <a:xfrm>
              <a:off x="2711348" y="1419877"/>
              <a:ext cx="175391" cy="17484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39" name="Oval 38"/>
            <p:cNvSpPr/>
            <p:nvPr/>
          </p:nvSpPr>
          <p:spPr>
            <a:xfrm>
              <a:off x="2574714" y="1761191"/>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40" name="Oval 39"/>
            <p:cNvSpPr/>
            <p:nvPr/>
          </p:nvSpPr>
          <p:spPr>
            <a:xfrm>
              <a:off x="3244626" y="1632602"/>
              <a:ext cx="119635" cy="11134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41" name="Oval 40"/>
            <p:cNvSpPr/>
            <p:nvPr/>
          </p:nvSpPr>
          <p:spPr>
            <a:xfrm>
              <a:off x="4979596" y="144130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42" name="Oval 41"/>
            <p:cNvSpPr/>
            <p:nvPr/>
          </p:nvSpPr>
          <p:spPr>
            <a:xfrm>
              <a:off x="2317572" y="2071430"/>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43" name="Oval 42"/>
            <p:cNvSpPr/>
            <p:nvPr/>
          </p:nvSpPr>
          <p:spPr>
            <a:xfrm>
              <a:off x="4862714" y="911825"/>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44" name="Oval 43"/>
            <p:cNvSpPr/>
            <p:nvPr/>
          </p:nvSpPr>
          <p:spPr>
            <a:xfrm>
              <a:off x="2816149" y="-454164"/>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45" name="Oval 44"/>
            <p:cNvSpPr/>
            <p:nvPr/>
          </p:nvSpPr>
          <p:spPr>
            <a:xfrm>
              <a:off x="2258568" y="-98253"/>
              <a:ext cx="152278" cy="1528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46" name="Oval 45"/>
            <p:cNvSpPr/>
            <p:nvPr/>
          </p:nvSpPr>
          <p:spPr>
            <a:xfrm>
              <a:off x="2415328" y="-546040"/>
              <a:ext cx="178037" cy="16641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47" name="Oval 46"/>
            <p:cNvSpPr/>
            <p:nvPr/>
          </p:nvSpPr>
          <p:spPr>
            <a:xfrm>
              <a:off x="2806076" y="-866471"/>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48" name="Oval 47"/>
            <p:cNvSpPr/>
            <p:nvPr/>
          </p:nvSpPr>
          <p:spPr>
            <a:xfrm>
              <a:off x="3187065" y="-954463"/>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49" name="Oval 48"/>
            <p:cNvSpPr/>
            <p:nvPr/>
          </p:nvSpPr>
          <p:spPr>
            <a:xfrm>
              <a:off x="4707286" y="-971652"/>
              <a:ext cx="166705" cy="16338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0" name="Oval 49"/>
            <p:cNvSpPr/>
            <p:nvPr/>
          </p:nvSpPr>
          <p:spPr>
            <a:xfrm>
              <a:off x="3906234" y="-885236"/>
              <a:ext cx="220106" cy="21073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1" name="Oval 50"/>
            <p:cNvSpPr/>
            <p:nvPr/>
          </p:nvSpPr>
          <p:spPr>
            <a:xfrm>
              <a:off x="4223688" y="-1039837"/>
              <a:ext cx="220106" cy="21073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2" name="Oval 51"/>
            <p:cNvSpPr/>
            <p:nvPr/>
          </p:nvSpPr>
          <p:spPr>
            <a:xfrm>
              <a:off x="3585468" y="-984306"/>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3" name="Oval 52"/>
            <p:cNvSpPr/>
            <p:nvPr/>
          </p:nvSpPr>
          <p:spPr>
            <a:xfrm>
              <a:off x="2090627" y="-699863"/>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4" name="Oval 53"/>
            <p:cNvSpPr/>
            <p:nvPr/>
          </p:nvSpPr>
          <p:spPr>
            <a:xfrm>
              <a:off x="1719924" y="1954851"/>
              <a:ext cx="166587" cy="162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5" name="Oval 54"/>
            <p:cNvSpPr/>
            <p:nvPr/>
          </p:nvSpPr>
          <p:spPr>
            <a:xfrm>
              <a:off x="1119677" y="2057735"/>
              <a:ext cx="166587" cy="162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6" name="Oval 55"/>
            <p:cNvSpPr/>
            <p:nvPr/>
          </p:nvSpPr>
          <p:spPr>
            <a:xfrm>
              <a:off x="2011520" y="2154017"/>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7" name="Oval 56"/>
            <p:cNvSpPr/>
            <p:nvPr/>
          </p:nvSpPr>
          <p:spPr>
            <a:xfrm>
              <a:off x="2611766" y="2136961"/>
              <a:ext cx="179241" cy="17869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8" name="Oval 57"/>
            <p:cNvSpPr/>
            <p:nvPr/>
          </p:nvSpPr>
          <p:spPr>
            <a:xfrm>
              <a:off x="1548969" y="2180916"/>
              <a:ext cx="106466" cy="1083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9" name="Oval 58"/>
            <p:cNvSpPr/>
            <p:nvPr/>
          </p:nvSpPr>
          <p:spPr>
            <a:xfrm>
              <a:off x="3088223" y="2775169"/>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60" name="Oval 59"/>
            <p:cNvSpPr/>
            <p:nvPr/>
          </p:nvSpPr>
          <p:spPr>
            <a:xfrm>
              <a:off x="2900612" y="2353180"/>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61" name="Oval 60"/>
            <p:cNvSpPr/>
            <p:nvPr/>
          </p:nvSpPr>
          <p:spPr>
            <a:xfrm>
              <a:off x="3398525" y="2682740"/>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62" name="Oval 61"/>
            <p:cNvSpPr/>
            <p:nvPr/>
          </p:nvSpPr>
          <p:spPr>
            <a:xfrm>
              <a:off x="3706075" y="3102527"/>
              <a:ext cx="174289" cy="17703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63" name="Oval 62"/>
            <p:cNvSpPr/>
            <p:nvPr/>
          </p:nvSpPr>
          <p:spPr>
            <a:xfrm>
              <a:off x="3899341" y="2851036"/>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64" name="Oval 63"/>
            <p:cNvSpPr/>
            <p:nvPr/>
          </p:nvSpPr>
          <p:spPr>
            <a:xfrm>
              <a:off x="4171527" y="209899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65" name="Oval 64"/>
            <p:cNvSpPr/>
            <p:nvPr/>
          </p:nvSpPr>
          <p:spPr>
            <a:xfrm>
              <a:off x="4367392" y="258535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66" name="Oval 65"/>
            <p:cNvSpPr/>
            <p:nvPr/>
          </p:nvSpPr>
          <p:spPr>
            <a:xfrm>
              <a:off x="4714556" y="2912716"/>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67" name="Oval 66"/>
            <p:cNvSpPr/>
            <p:nvPr/>
          </p:nvSpPr>
          <p:spPr>
            <a:xfrm>
              <a:off x="5393801" y="2252476"/>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68" name="Oval 67"/>
            <p:cNvSpPr/>
            <p:nvPr/>
          </p:nvSpPr>
          <p:spPr>
            <a:xfrm>
              <a:off x="5516491" y="1813983"/>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69" name="Oval 68"/>
            <p:cNvSpPr/>
            <p:nvPr/>
          </p:nvSpPr>
          <p:spPr>
            <a:xfrm>
              <a:off x="4133504" y="3279293"/>
              <a:ext cx="261829" cy="26106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70" name="Oval 69"/>
            <p:cNvSpPr/>
            <p:nvPr/>
          </p:nvSpPr>
          <p:spPr>
            <a:xfrm>
              <a:off x="3996571" y="3703325"/>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71" name="Oval 70"/>
            <p:cNvSpPr/>
            <p:nvPr/>
          </p:nvSpPr>
          <p:spPr>
            <a:xfrm>
              <a:off x="4611122" y="3611445"/>
              <a:ext cx="139078" cy="13522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72" name="Oval 71"/>
            <p:cNvSpPr/>
            <p:nvPr/>
          </p:nvSpPr>
          <p:spPr>
            <a:xfrm>
              <a:off x="4859253" y="3413930"/>
              <a:ext cx="117071" cy="12312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73" name="Oval 72"/>
            <p:cNvSpPr/>
            <p:nvPr/>
          </p:nvSpPr>
          <p:spPr>
            <a:xfrm>
              <a:off x="5265837" y="3285737"/>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74" name="Oval 73"/>
            <p:cNvSpPr/>
            <p:nvPr/>
          </p:nvSpPr>
          <p:spPr>
            <a:xfrm>
              <a:off x="5263086" y="2682189"/>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75" name="Oval 74"/>
            <p:cNvSpPr/>
            <p:nvPr/>
          </p:nvSpPr>
          <p:spPr>
            <a:xfrm>
              <a:off x="5190462" y="3553676"/>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76" name="Oval 75"/>
            <p:cNvSpPr/>
            <p:nvPr/>
          </p:nvSpPr>
          <p:spPr>
            <a:xfrm>
              <a:off x="5626755" y="3059065"/>
              <a:ext cx="155033" cy="15778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77" name="Oval 76"/>
            <p:cNvSpPr/>
            <p:nvPr/>
          </p:nvSpPr>
          <p:spPr>
            <a:xfrm>
              <a:off x="5864982" y="2663486"/>
              <a:ext cx="174291" cy="173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78" name="Oval 77"/>
            <p:cNvSpPr/>
            <p:nvPr/>
          </p:nvSpPr>
          <p:spPr>
            <a:xfrm>
              <a:off x="4550602" y="3996571"/>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79" name="Oval 78"/>
            <p:cNvSpPr/>
            <p:nvPr/>
          </p:nvSpPr>
          <p:spPr>
            <a:xfrm>
              <a:off x="4042785" y="4007025"/>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80" name="Oval 79"/>
            <p:cNvSpPr/>
            <p:nvPr/>
          </p:nvSpPr>
          <p:spPr>
            <a:xfrm>
              <a:off x="4452670" y="4987996"/>
              <a:ext cx="147332" cy="15008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81" name="Oval 80"/>
            <p:cNvSpPr/>
            <p:nvPr/>
          </p:nvSpPr>
          <p:spPr>
            <a:xfrm>
              <a:off x="4727210" y="5150299"/>
              <a:ext cx="147332" cy="15008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82" name="Oval 81"/>
            <p:cNvSpPr/>
            <p:nvPr/>
          </p:nvSpPr>
          <p:spPr>
            <a:xfrm>
              <a:off x="4770674" y="4629278"/>
              <a:ext cx="113220" cy="1126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83" name="Oval 82"/>
            <p:cNvSpPr/>
            <p:nvPr/>
          </p:nvSpPr>
          <p:spPr>
            <a:xfrm>
              <a:off x="5610800" y="3485455"/>
              <a:ext cx="223806" cy="21995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84" name="Oval 83"/>
            <p:cNvSpPr/>
            <p:nvPr/>
          </p:nvSpPr>
          <p:spPr>
            <a:xfrm>
              <a:off x="6139522" y="2872005"/>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85" name="Oval 84"/>
            <p:cNvSpPr/>
            <p:nvPr/>
          </p:nvSpPr>
          <p:spPr>
            <a:xfrm>
              <a:off x="7249236" y="2215639"/>
              <a:ext cx="196298" cy="19574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86" name="Oval 85"/>
            <p:cNvSpPr/>
            <p:nvPr/>
          </p:nvSpPr>
          <p:spPr>
            <a:xfrm>
              <a:off x="6914728" y="2059384"/>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87" name="Oval 86"/>
            <p:cNvSpPr/>
            <p:nvPr/>
          </p:nvSpPr>
          <p:spPr>
            <a:xfrm>
              <a:off x="6578567" y="2013720"/>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88" name="Oval 87"/>
            <p:cNvSpPr/>
            <p:nvPr/>
          </p:nvSpPr>
          <p:spPr>
            <a:xfrm>
              <a:off x="5806663" y="2301465"/>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89" name="Oval 88"/>
            <p:cNvSpPr/>
            <p:nvPr/>
          </p:nvSpPr>
          <p:spPr>
            <a:xfrm>
              <a:off x="5576138" y="2602414"/>
              <a:ext cx="60404" cy="5985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90" name="Oval 89"/>
            <p:cNvSpPr/>
            <p:nvPr/>
          </p:nvSpPr>
          <p:spPr>
            <a:xfrm>
              <a:off x="6144247" y="1718802"/>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91" name="Oval 90"/>
            <p:cNvSpPr/>
            <p:nvPr/>
          </p:nvSpPr>
          <p:spPr>
            <a:xfrm>
              <a:off x="6179135" y="2145766"/>
              <a:ext cx="174291" cy="17373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92" name="Oval 91"/>
            <p:cNvSpPr/>
            <p:nvPr/>
          </p:nvSpPr>
          <p:spPr>
            <a:xfrm>
              <a:off x="5955211" y="1944950"/>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93" name="Oval 92"/>
            <p:cNvSpPr/>
            <p:nvPr/>
          </p:nvSpPr>
          <p:spPr>
            <a:xfrm>
              <a:off x="6920227" y="2566654"/>
              <a:ext cx="244715" cy="24746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94" name="Oval 93"/>
            <p:cNvSpPr/>
            <p:nvPr/>
          </p:nvSpPr>
          <p:spPr>
            <a:xfrm>
              <a:off x="6571966" y="1634095"/>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95" name="Oval 94"/>
            <p:cNvSpPr/>
            <p:nvPr/>
          </p:nvSpPr>
          <p:spPr>
            <a:xfrm>
              <a:off x="7170012" y="1080063"/>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96" name="Oval 95"/>
            <p:cNvSpPr/>
            <p:nvPr/>
          </p:nvSpPr>
          <p:spPr>
            <a:xfrm>
              <a:off x="7070978" y="608009"/>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97" name="Oval 96"/>
            <p:cNvSpPr/>
            <p:nvPr/>
          </p:nvSpPr>
          <p:spPr>
            <a:xfrm>
              <a:off x="6715011" y="1252273"/>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98" name="Oval 97"/>
            <p:cNvSpPr/>
            <p:nvPr/>
          </p:nvSpPr>
          <p:spPr>
            <a:xfrm>
              <a:off x="6919680" y="866042"/>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99" name="Oval 98"/>
            <p:cNvSpPr/>
            <p:nvPr/>
          </p:nvSpPr>
          <p:spPr>
            <a:xfrm>
              <a:off x="5734589" y="97167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00" name="Oval 99"/>
            <p:cNvSpPr/>
            <p:nvPr/>
          </p:nvSpPr>
          <p:spPr>
            <a:xfrm>
              <a:off x="6075275" y="922838"/>
              <a:ext cx="108385" cy="1065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01" name="Oval 100"/>
            <p:cNvSpPr/>
            <p:nvPr/>
          </p:nvSpPr>
          <p:spPr>
            <a:xfrm>
              <a:off x="5951450" y="154488"/>
              <a:ext cx="133786" cy="13826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102" name="Oval 101"/>
            <p:cNvSpPr/>
            <p:nvPr/>
          </p:nvSpPr>
          <p:spPr>
            <a:xfrm>
              <a:off x="6575679" y="20634"/>
              <a:ext cx="87408" cy="911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cxnSp>
          <p:nvCxnSpPr>
            <p:cNvPr id="103" name="Straight Connector 102"/>
            <p:cNvCxnSpPr/>
            <p:nvPr/>
          </p:nvCxnSpPr>
          <p:spPr>
            <a:xfrm flipH="1">
              <a:off x="3331089" y="1832628"/>
              <a:ext cx="560222" cy="223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7" idx="2"/>
              <a:endCxn id="75" idx="6"/>
            </p:cNvCxnSpPr>
            <p:nvPr/>
          </p:nvCxnSpPr>
          <p:spPr>
            <a:xfrm flipH="1">
              <a:off x="3068849" y="2288240"/>
              <a:ext cx="473212" cy="148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72" idx="5"/>
              <a:endCxn id="75" idx="1"/>
            </p:cNvCxnSpPr>
            <p:nvPr/>
          </p:nvCxnSpPr>
          <p:spPr>
            <a:xfrm>
              <a:off x="2764758" y="2289482"/>
              <a:ext cx="160492" cy="88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5" idx="5"/>
              <a:endCxn id="76" idx="1"/>
            </p:cNvCxnSpPr>
            <p:nvPr/>
          </p:nvCxnSpPr>
          <p:spPr>
            <a:xfrm>
              <a:off x="3044211" y="2496310"/>
              <a:ext cx="374682" cy="206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4" idx="5"/>
              <a:endCxn id="77" idx="2"/>
            </p:cNvCxnSpPr>
            <p:nvPr/>
          </p:nvCxnSpPr>
          <p:spPr>
            <a:xfrm>
              <a:off x="3231822" y="2918299"/>
              <a:ext cx="474253" cy="272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endCxn id="74" idx="1"/>
            </p:cNvCxnSpPr>
            <p:nvPr/>
          </p:nvCxnSpPr>
          <p:spPr>
            <a:xfrm>
              <a:off x="3024536" y="2518427"/>
              <a:ext cx="88325" cy="281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74" idx="7"/>
              <a:endCxn id="76" idx="2"/>
            </p:cNvCxnSpPr>
            <p:nvPr/>
          </p:nvCxnSpPr>
          <p:spPr>
            <a:xfrm flipV="1">
              <a:off x="3231822" y="2750353"/>
              <a:ext cx="166703" cy="49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76" idx="6"/>
              <a:endCxn id="78" idx="1"/>
            </p:cNvCxnSpPr>
            <p:nvPr/>
          </p:nvCxnSpPr>
          <p:spPr>
            <a:xfrm>
              <a:off x="3537603" y="2750353"/>
              <a:ext cx="374509" cy="114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6" idx="5"/>
              <a:endCxn id="77" idx="1"/>
            </p:cNvCxnSpPr>
            <p:nvPr/>
          </p:nvCxnSpPr>
          <p:spPr>
            <a:xfrm>
              <a:off x="3517235" y="2798163"/>
              <a:ext cx="214364" cy="330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74" idx="6"/>
              <a:endCxn id="78" idx="2"/>
            </p:cNvCxnSpPr>
            <p:nvPr/>
          </p:nvCxnSpPr>
          <p:spPr>
            <a:xfrm>
              <a:off x="3256460" y="2859013"/>
              <a:ext cx="642881" cy="382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 idx="4"/>
              <a:endCxn id="77" idx="0"/>
            </p:cNvCxnSpPr>
            <p:nvPr/>
          </p:nvCxnSpPr>
          <p:spPr>
            <a:xfrm>
              <a:off x="3711924" y="2448577"/>
              <a:ext cx="81296" cy="653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 idx="3"/>
              <a:endCxn id="76" idx="0"/>
            </p:cNvCxnSpPr>
            <p:nvPr/>
          </p:nvCxnSpPr>
          <p:spPr>
            <a:xfrm flipH="1">
              <a:off x="3468064" y="2401615"/>
              <a:ext cx="123749" cy="281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0" idx="4"/>
              <a:endCxn id="76" idx="1"/>
            </p:cNvCxnSpPr>
            <p:nvPr/>
          </p:nvCxnSpPr>
          <p:spPr>
            <a:xfrm>
              <a:off x="3226149" y="2242202"/>
              <a:ext cx="192744" cy="4603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 idx="5"/>
              <a:endCxn id="78" idx="0"/>
            </p:cNvCxnSpPr>
            <p:nvPr/>
          </p:nvCxnSpPr>
          <p:spPr>
            <a:xfrm>
              <a:off x="3832034" y="2401615"/>
              <a:ext cx="110912" cy="449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9" idx="4"/>
              <a:endCxn id="78" idx="0"/>
            </p:cNvCxnSpPr>
            <p:nvPr/>
          </p:nvCxnSpPr>
          <p:spPr>
            <a:xfrm flipH="1">
              <a:off x="3942946" y="1924702"/>
              <a:ext cx="73778" cy="9263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79" idx="3"/>
              <a:endCxn id="76" idx="7"/>
            </p:cNvCxnSpPr>
            <p:nvPr/>
          </p:nvCxnSpPr>
          <p:spPr>
            <a:xfrm flipH="1">
              <a:off x="3517235" y="2236023"/>
              <a:ext cx="677882" cy="466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81" idx="2"/>
              <a:endCxn id="78" idx="7"/>
            </p:cNvCxnSpPr>
            <p:nvPr/>
          </p:nvCxnSpPr>
          <p:spPr>
            <a:xfrm flipH="1">
              <a:off x="3973779" y="2665626"/>
              <a:ext cx="393613" cy="1989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3851084" y="2360340"/>
              <a:ext cx="535358" cy="2640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7439" y="2158695"/>
              <a:ext cx="220497" cy="850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7" idx="5"/>
            </p:cNvCxnSpPr>
            <p:nvPr/>
          </p:nvCxnSpPr>
          <p:spPr>
            <a:xfrm>
              <a:off x="3854840" y="3253639"/>
              <a:ext cx="277771" cy="966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77" idx="4"/>
              <a:endCxn id="86" idx="1"/>
            </p:cNvCxnSpPr>
            <p:nvPr/>
          </p:nvCxnSpPr>
          <p:spPr>
            <a:xfrm>
              <a:off x="3793220" y="3279566"/>
              <a:ext cx="223719" cy="443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86" idx="4"/>
              <a:endCxn id="96" idx="0"/>
            </p:cNvCxnSpPr>
            <p:nvPr/>
          </p:nvCxnSpPr>
          <p:spPr>
            <a:xfrm>
              <a:off x="4066110" y="3838551"/>
              <a:ext cx="66296" cy="168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95" idx="2"/>
            </p:cNvCxnSpPr>
            <p:nvPr/>
          </p:nvCxnSpPr>
          <p:spPr>
            <a:xfrm flipV="1">
              <a:off x="4227861" y="4089217"/>
              <a:ext cx="322741" cy="7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96" idx="4"/>
              <a:endCxn id="97" idx="1"/>
            </p:cNvCxnSpPr>
            <p:nvPr/>
          </p:nvCxnSpPr>
          <p:spPr>
            <a:xfrm>
              <a:off x="4132406" y="4192316"/>
              <a:ext cx="341840" cy="817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97" idx="5"/>
              <a:endCxn id="98" idx="2"/>
            </p:cNvCxnSpPr>
            <p:nvPr/>
          </p:nvCxnSpPr>
          <p:spPr>
            <a:xfrm>
              <a:off x="4578426" y="5116098"/>
              <a:ext cx="148784" cy="1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98" idx="7"/>
            </p:cNvCxnSpPr>
            <p:nvPr/>
          </p:nvCxnSpPr>
          <p:spPr>
            <a:xfrm flipH="1" flipV="1">
              <a:off x="4827936" y="4747278"/>
              <a:ext cx="25030" cy="425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8" idx="0"/>
              <a:endCxn id="95" idx="4"/>
            </p:cNvCxnSpPr>
            <p:nvPr/>
          </p:nvCxnSpPr>
          <p:spPr>
            <a:xfrm flipH="1" flipV="1">
              <a:off x="4640223" y="4181862"/>
              <a:ext cx="160653" cy="96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98" idx="1"/>
            </p:cNvCxnSpPr>
            <p:nvPr/>
          </p:nvCxnSpPr>
          <p:spPr>
            <a:xfrm flipH="1" flipV="1">
              <a:off x="4180236" y="4185302"/>
              <a:ext cx="568550" cy="986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99" idx="1"/>
            </p:cNvCxnSpPr>
            <p:nvPr/>
          </p:nvCxnSpPr>
          <p:spPr>
            <a:xfrm flipH="1" flipV="1">
              <a:off x="4218336" y="4147202"/>
              <a:ext cx="568919" cy="498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9" idx="3"/>
              <a:endCxn id="97" idx="7"/>
            </p:cNvCxnSpPr>
            <p:nvPr/>
          </p:nvCxnSpPr>
          <p:spPr>
            <a:xfrm flipH="1">
              <a:off x="4578426" y="4725448"/>
              <a:ext cx="208829" cy="284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97" idx="0"/>
            </p:cNvCxnSpPr>
            <p:nvPr/>
          </p:nvCxnSpPr>
          <p:spPr>
            <a:xfrm>
              <a:off x="4278661" y="3547127"/>
              <a:ext cx="247675" cy="1440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5" idx="4"/>
              <a:endCxn id="97" idx="0"/>
            </p:cNvCxnSpPr>
            <p:nvPr/>
          </p:nvCxnSpPr>
          <p:spPr>
            <a:xfrm flipH="1">
              <a:off x="4526336" y="4181862"/>
              <a:ext cx="113887" cy="806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87" idx="4"/>
              <a:endCxn id="95" idx="0"/>
            </p:cNvCxnSpPr>
            <p:nvPr/>
          </p:nvCxnSpPr>
          <p:spPr>
            <a:xfrm flipH="1">
              <a:off x="4640223" y="3746671"/>
              <a:ext cx="40438" cy="249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95" idx="1"/>
            </p:cNvCxnSpPr>
            <p:nvPr/>
          </p:nvCxnSpPr>
          <p:spPr>
            <a:xfrm>
              <a:off x="4135786" y="3804302"/>
              <a:ext cx="441065" cy="2194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85" idx="5"/>
              <a:endCxn id="95" idx="1"/>
            </p:cNvCxnSpPr>
            <p:nvPr/>
          </p:nvCxnSpPr>
          <p:spPr>
            <a:xfrm>
              <a:off x="4356989" y="3502122"/>
              <a:ext cx="219862" cy="521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82" idx="4"/>
              <a:endCxn id="87" idx="0"/>
            </p:cNvCxnSpPr>
            <p:nvPr/>
          </p:nvCxnSpPr>
          <p:spPr>
            <a:xfrm flipH="1">
              <a:off x="4680661" y="3098007"/>
              <a:ext cx="123516" cy="513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88" idx="3"/>
            </p:cNvCxnSpPr>
            <p:nvPr/>
          </p:nvCxnSpPr>
          <p:spPr>
            <a:xfrm flipH="1">
              <a:off x="4739037" y="3519021"/>
              <a:ext cx="137361" cy="107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92" idx="2"/>
              <a:endCxn id="88" idx="5"/>
            </p:cNvCxnSpPr>
            <p:nvPr/>
          </p:nvCxnSpPr>
          <p:spPr>
            <a:xfrm flipH="1" flipV="1">
              <a:off x="4959179" y="3519021"/>
              <a:ext cx="231283" cy="127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0" idx="2"/>
              <a:endCxn id="92" idx="6"/>
            </p:cNvCxnSpPr>
            <p:nvPr/>
          </p:nvCxnSpPr>
          <p:spPr>
            <a:xfrm flipH="1">
              <a:off x="5369703" y="3595432"/>
              <a:ext cx="241097" cy="50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91" idx="2"/>
              <a:endCxn id="100" idx="7"/>
            </p:cNvCxnSpPr>
            <p:nvPr/>
          </p:nvCxnSpPr>
          <p:spPr>
            <a:xfrm flipH="1">
              <a:off x="5801830" y="3429000"/>
              <a:ext cx="230958" cy="88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01" idx="4"/>
              <a:endCxn id="91" idx="0"/>
            </p:cNvCxnSpPr>
            <p:nvPr/>
          </p:nvCxnSpPr>
          <p:spPr>
            <a:xfrm flipH="1">
              <a:off x="6096000" y="3045741"/>
              <a:ext cx="130668" cy="317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11" idx="2"/>
              <a:endCxn id="101" idx="6"/>
            </p:cNvCxnSpPr>
            <p:nvPr/>
          </p:nvCxnSpPr>
          <p:spPr>
            <a:xfrm flipH="1">
              <a:off x="6313813" y="2690385"/>
              <a:ext cx="606414" cy="268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02" idx="3"/>
              <a:endCxn id="111" idx="7"/>
            </p:cNvCxnSpPr>
            <p:nvPr/>
          </p:nvCxnSpPr>
          <p:spPr>
            <a:xfrm flipH="1">
              <a:off x="7129104" y="2382716"/>
              <a:ext cx="148879" cy="220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1" idx="0"/>
            </p:cNvCxnSpPr>
            <p:nvPr/>
          </p:nvCxnSpPr>
          <p:spPr>
            <a:xfrm>
              <a:off x="6980586" y="2200927"/>
              <a:ext cx="61999" cy="365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13" idx="4"/>
              <a:endCxn id="102" idx="0"/>
            </p:cNvCxnSpPr>
            <p:nvPr/>
          </p:nvCxnSpPr>
          <p:spPr>
            <a:xfrm>
              <a:off x="7278612" y="1665887"/>
              <a:ext cx="68773" cy="5497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13" idx="0"/>
            </p:cNvCxnSpPr>
            <p:nvPr/>
          </p:nvCxnSpPr>
          <p:spPr>
            <a:xfrm>
              <a:off x="7234586" y="1223027"/>
              <a:ext cx="44026" cy="24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15" idx="5"/>
              <a:endCxn id="114" idx="0"/>
            </p:cNvCxnSpPr>
            <p:nvPr/>
          </p:nvCxnSpPr>
          <p:spPr>
            <a:xfrm>
              <a:off x="7160103" y="699482"/>
              <a:ext cx="73121" cy="3805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28" idx="6"/>
              <a:endCxn id="115" idx="0"/>
            </p:cNvCxnSpPr>
            <p:nvPr/>
          </p:nvCxnSpPr>
          <p:spPr>
            <a:xfrm>
              <a:off x="6891686" y="480258"/>
              <a:ext cx="231501" cy="127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27" idx="5"/>
              <a:endCxn id="128" idx="0"/>
            </p:cNvCxnSpPr>
            <p:nvPr/>
          </p:nvCxnSpPr>
          <p:spPr>
            <a:xfrm>
              <a:off x="6650286" y="98429"/>
              <a:ext cx="151389" cy="2899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22" idx="6"/>
              <a:endCxn id="127" idx="1"/>
            </p:cNvCxnSpPr>
            <p:nvPr/>
          </p:nvCxnSpPr>
          <p:spPr>
            <a:xfrm>
              <a:off x="6217531" y="-138210"/>
              <a:ext cx="370949" cy="172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25" idx="6"/>
              <a:endCxn id="122" idx="1"/>
            </p:cNvCxnSpPr>
            <p:nvPr/>
          </p:nvCxnSpPr>
          <p:spPr>
            <a:xfrm>
              <a:off x="5564535" y="-535418"/>
              <a:ext cx="433858" cy="307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25" idx="1"/>
            </p:cNvCxnSpPr>
            <p:nvPr/>
          </p:nvCxnSpPr>
          <p:spPr>
            <a:xfrm>
              <a:off x="4881911" y="-862948"/>
              <a:ext cx="417405" cy="217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66" idx="6"/>
              <a:endCxn id="64" idx="2"/>
            </p:cNvCxnSpPr>
            <p:nvPr/>
          </p:nvCxnSpPr>
          <p:spPr>
            <a:xfrm>
              <a:off x="4443794" y="-934469"/>
              <a:ext cx="263492" cy="44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65" idx="7"/>
              <a:endCxn id="66" idx="2"/>
            </p:cNvCxnSpPr>
            <p:nvPr/>
          </p:nvCxnSpPr>
          <p:spPr>
            <a:xfrm flipV="1">
              <a:off x="4094106" y="-934469"/>
              <a:ext cx="129582" cy="80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67" idx="6"/>
              <a:endCxn id="65" idx="1"/>
            </p:cNvCxnSpPr>
            <p:nvPr/>
          </p:nvCxnSpPr>
          <p:spPr>
            <a:xfrm>
              <a:off x="3752173" y="-902613"/>
              <a:ext cx="186295" cy="48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63" idx="6"/>
              <a:endCxn id="67" idx="2"/>
            </p:cNvCxnSpPr>
            <p:nvPr/>
          </p:nvCxnSpPr>
          <p:spPr>
            <a:xfrm flipV="1">
              <a:off x="3363289" y="-902613"/>
              <a:ext cx="222179" cy="361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62" idx="6"/>
              <a:endCxn id="63" idx="2"/>
            </p:cNvCxnSpPr>
            <p:nvPr/>
          </p:nvCxnSpPr>
          <p:spPr>
            <a:xfrm flipV="1">
              <a:off x="2982300" y="-866471"/>
              <a:ext cx="204765" cy="879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62" idx="2"/>
            </p:cNvCxnSpPr>
            <p:nvPr/>
          </p:nvCxnSpPr>
          <p:spPr>
            <a:xfrm flipV="1">
              <a:off x="2243486" y="-778479"/>
              <a:ext cx="562590" cy="102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39" idx="7"/>
              <a:endCxn id="68" idx="2"/>
            </p:cNvCxnSpPr>
            <p:nvPr/>
          </p:nvCxnSpPr>
          <p:spPr>
            <a:xfrm flipV="1">
              <a:off x="1669718" y="-618170"/>
              <a:ext cx="420909" cy="281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42" idx="7"/>
              <a:endCxn id="39" idx="3"/>
            </p:cNvCxnSpPr>
            <p:nvPr/>
          </p:nvCxnSpPr>
          <p:spPr>
            <a:xfrm flipV="1">
              <a:off x="1346476" y="-191950"/>
              <a:ext cx="176752" cy="268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43" idx="7"/>
              <a:endCxn id="42" idx="3"/>
            </p:cNvCxnSpPr>
            <p:nvPr/>
          </p:nvCxnSpPr>
          <p:spPr>
            <a:xfrm flipV="1">
              <a:off x="1022052" y="180571"/>
              <a:ext cx="218025" cy="2990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41" idx="0"/>
              <a:endCxn id="43" idx="4"/>
            </p:cNvCxnSpPr>
            <p:nvPr/>
          </p:nvCxnSpPr>
          <p:spPr>
            <a:xfrm flipV="1">
              <a:off x="883221" y="592486"/>
              <a:ext cx="88890" cy="163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49" idx="0"/>
              <a:endCxn id="41" idx="4"/>
            </p:cNvCxnSpPr>
            <p:nvPr/>
          </p:nvCxnSpPr>
          <p:spPr>
            <a:xfrm flipV="1">
              <a:off x="780100" y="937277"/>
              <a:ext cx="103121" cy="202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47" idx="1"/>
              <a:endCxn id="49" idx="4"/>
            </p:cNvCxnSpPr>
            <p:nvPr/>
          </p:nvCxnSpPr>
          <p:spPr>
            <a:xfrm flipH="1" flipV="1">
              <a:off x="780100" y="1391348"/>
              <a:ext cx="149248" cy="205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70" idx="1"/>
              <a:endCxn id="47" idx="4"/>
            </p:cNvCxnSpPr>
            <p:nvPr/>
          </p:nvCxnSpPr>
          <p:spPr>
            <a:xfrm flipH="1" flipV="1">
              <a:off x="996622" y="1743951"/>
              <a:ext cx="147451" cy="337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3" idx="2"/>
              <a:endCxn id="70" idx="5"/>
            </p:cNvCxnSpPr>
            <p:nvPr/>
          </p:nvCxnSpPr>
          <p:spPr>
            <a:xfrm flipH="1" flipV="1">
              <a:off x="1261868" y="2196639"/>
              <a:ext cx="287101" cy="38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71" idx="2"/>
              <a:endCxn id="73" idx="6"/>
            </p:cNvCxnSpPr>
            <p:nvPr/>
          </p:nvCxnSpPr>
          <p:spPr>
            <a:xfrm flipH="1">
              <a:off x="1655435" y="2221630"/>
              <a:ext cx="356085" cy="13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57" idx="2"/>
              <a:endCxn id="71" idx="6"/>
            </p:cNvCxnSpPr>
            <p:nvPr/>
          </p:nvCxnSpPr>
          <p:spPr>
            <a:xfrm flipH="1">
              <a:off x="2150598" y="2117616"/>
              <a:ext cx="166974" cy="1040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72" idx="2"/>
              <a:endCxn id="57" idx="6"/>
            </p:cNvCxnSpPr>
            <p:nvPr/>
          </p:nvCxnSpPr>
          <p:spPr>
            <a:xfrm flipH="1" flipV="1">
              <a:off x="2404781" y="2117616"/>
              <a:ext cx="206985" cy="108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72" idx="0"/>
            </p:cNvCxnSpPr>
            <p:nvPr/>
          </p:nvCxnSpPr>
          <p:spPr>
            <a:xfrm flipH="1" flipV="1">
              <a:off x="2640361" y="1883428"/>
              <a:ext cx="61026" cy="253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57" idx="0"/>
              <a:endCxn id="16" idx="1"/>
            </p:cNvCxnSpPr>
            <p:nvPr/>
          </p:nvCxnSpPr>
          <p:spPr>
            <a:xfrm flipH="1" flipV="1">
              <a:off x="2179430" y="1753160"/>
              <a:ext cx="181747" cy="318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69" idx="6"/>
              <a:endCxn id="16" idx="7"/>
            </p:cNvCxnSpPr>
            <p:nvPr/>
          </p:nvCxnSpPr>
          <p:spPr>
            <a:xfrm flipV="1">
              <a:off x="1886511" y="1753160"/>
              <a:ext cx="451195" cy="283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73" idx="7"/>
              <a:endCxn id="69" idx="3"/>
            </p:cNvCxnSpPr>
            <p:nvPr/>
          </p:nvCxnSpPr>
          <p:spPr>
            <a:xfrm flipV="1">
              <a:off x="1639843" y="2093755"/>
              <a:ext cx="104477" cy="103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73" idx="1"/>
              <a:endCxn id="48" idx="1"/>
            </p:cNvCxnSpPr>
            <p:nvPr/>
          </p:nvCxnSpPr>
          <p:spPr>
            <a:xfrm flipH="1" flipV="1">
              <a:off x="1257901" y="1757345"/>
              <a:ext cx="306660" cy="439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70" idx="7"/>
              <a:endCxn id="48" idx="7"/>
            </p:cNvCxnSpPr>
            <p:nvPr/>
          </p:nvCxnSpPr>
          <p:spPr>
            <a:xfrm flipV="1">
              <a:off x="1261868" y="1757345"/>
              <a:ext cx="188496" cy="324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48" idx="1"/>
            </p:cNvCxnSpPr>
            <p:nvPr/>
          </p:nvCxnSpPr>
          <p:spPr>
            <a:xfrm flipH="1" flipV="1">
              <a:off x="1087786" y="1696103"/>
              <a:ext cx="170115" cy="61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48" idx="0"/>
              <a:endCxn id="45" idx="4"/>
            </p:cNvCxnSpPr>
            <p:nvPr/>
          </p:nvCxnSpPr>
          <p:spPr>
            <a:xfrm flipV="1">
              <a:off x="1354133" y="1426227"/>
              <a:ext cx="49967" cy="29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48" idx="7"/>
              <a:endCxn id="46" idx="3"/>
            </p:cNvCxnSpPr>
            <p:nvPr/>
          </p:nvCxnSpPr>
          <p:spPr>
            <a:xfrm flipV="1">
              <a:off x="1450364" y="1582889"/>
              <a:ext cx="200173" cy="1744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48" idx="6"/>
              <a:endCxn id="16" idx="2"/>
            </p:cNvCxnSpPr>
            <p:nvPr/>
          </p:nvCxnSpPr>
          <p:spPr>
            <a:xfrm flipV="1">
              <a:off x="1490224" y="1833421"/>
              <a:ext cx="656426" cy="14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46" idx="4"/>
              <a:endCxn id="69" idx="0"/>
            </p:cNvCxnSpPr>
            <p:nvPr/>
          </p:nvCxnSpPr>
          <p:spPr>
            <a:xfrm>
              <a:off x="1715464" y="1609219"/>
              <a:ext cx="87754" cy="3456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45" idx="5"/>
              <a:endCxn id="69" idx="1"/>
            </p:cNvCxnSpPr>
            <p:nvPr/>
          </p:nvCxnSpPr>
          <p:spPr>
            <a:xfrm>
              <a:off x="1471373" y="1401053"/>
              <a:ext cx="272947" cy="577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48" idx="5"/>
              <a:endCxn id="69" idx="2"/>
            </p:cNvCxnSpPr>
            <p:nvPr/>
          </p:nvCxnSpPr>
          <p:spPr>
            <a:xfrm>
              <a:off x="1450364" y="1938073"/>
              <a:ext cx="269560" cy="981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 idx="6"/>
              <a:endCxn id="54" idx="2"/>
            </p:cNvCxnSpPr>
            <p:nvPr/>
          </p:nvCxnSpPr>
          <p:spPr>
            <a:xfrm flipV="1">
              <a:off x="2370486" y="1817249"/>
              <a:ext cx="204228" cy="16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 idx="5"/>
              <a:endCxn id="72" idx="1"/>
            </p:cNvCxnSpPr>
            <p:nvPr/>
          </p:nvCxnSpPr>
          <p:spPr>
            <a:xfrm>
              <a:off x="2337706" y="1913682"/>
              <a:ext cx="300309" cy="2494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72" idx="6"/>
              <a:endCxn id="10" idx="2"/>
            </p:cNvCxnSpPr>
            <p:nvPr/>
          </p:nvCxnSpPr>
          <p:spPr>
            <a:xfrm flipV="1">
              <a:off x="2791007" y="2108853"/>
              <a:ext cx="300204" cy="11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72" idx="7"/>
              <a:endCxn id="55" idx="3"/>
            </p:cNvCxnSpPr>
            <p:nvPr/>
          </p:nvCxnSpPr>
          <p:spPr>
            <a:xfrm flipV="1">
              <a:off x="2764758" y="1727644"/>
              <a:ext cx="497388" cy="4354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0" idx="0"/>
            </p:cNvCxnSpPr>
            <p:nvPr/>
          </p:nvCxnSpPr>
          <p:spPr>
            <a:xfrm flipV="1">
              <a:off x="3226149" y="1750078"/>
              <a:ext cx="58737" cy="225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0" idx="1"/>
              <a:endCxn id="53" idx="5"/>
            </p:cNvCxnSpPr>
            <p:nvPr/>
          </p:nvCxnSpPr>
          <p:spPr>
            <a:xfrm flipH="1" flipV="1">
              <a:off x="2861054" y="1569117"/>
              <a:ext cx="269679" cy="445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endCxn id="54" idx="5"/>
            </p:cNvCxnSpPr>
            <p:nvPr/>
          </p:nvCxnSpPr>
          <p:spPr>
            <a:xfrm flipH="1" flipV="1">
              <a:off x="2669707" y="1856887"/>
              <a:ext cx="538979" cy="26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54" idx="0"/>
              <a:endCxn id="53" idx="3"/>
            </p:cNvCxnSpPr>
            <p:nvPr/>
          </p:nvCxnSpPr>
          <p:spPr>
            <a:xfrm flipV="1">
              <a:off x="2630360" y="1569117"/>
              <a:ext cx="106673" cy="192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54" idx="1"/>
              <a:endCxn id="17" idx="5"/>
            </p:cNvCxnSpPr>
            <p:nvPr/>
          </p:nvCxnSpPr>
          <p:spPr>
            <a:xfrm flipH="1" flipV="1">
              <a:off x="2454366" y="1475530"/>
              <a:ext cx="136646" cy="302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6" idx="4"/>
              <a:endCxn id="17" idx="4"/>
            </p:cNvCxnSpPr>
            <p:nvPr/>
          </p:nvCxnSpPr>
          <p:spPr>
            <a:xfrm flipV="1">
              <a:off x="2258568" y="1508775"/>
              <a:ext cx="114696" cy="438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 idx="1"/>
              <a:endCxn id="46" idx="5"/>
            </p:cNvCxnSpPr>
            <p:nvPr/>
          </p:nvCxnSpPr>
          <p:spPr>
            <a:xfrm flipH="1" flipV="1">
              <a:off x="1780390" y="1582889"/>
              <a:ext cx="399040" cy="170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 idx="0"/>
              <a:endCxn id="50" idx="4"/>
            </p:cNvCxnSpPr>
            <p:nvPr/>
          </p:nvCxnSpPr>
          <p:spPr>
            <a:xfrm flipH="1" flipV="1">
              <a:off x="2133597" y="1019827"/>
              <a:ext cx="124971" cy="700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69" idx="0"/>
              <a:endCxn id="50" idx="4"/>
            </p:cNvCxnSpPr>
            <p:nvPr/>
          </p:nvCxnSpPr>
          <p:spPr>
            <a:xfrm flipV="1">
              <a:off x="1803218" y="1019827"/>
              <a:ext cx="330379" cy="935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 idx="1"/>
            </p:cNvCxnSpPr>
            <p:nvPr/>
          </p:nvCxnSpPr>
          <p:spPr>
            <a:xfrm flipH="1" flipV="1">
              <a:off x="1830736" y="1057927"/>
              <a:ext cx="348694" cy="695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46" idx="0"/>
            </p:cNvCxnSpPr>
            <p:nvPr/>
          </p:nvCxnSpPr>
          <p:spPr>
            <a:xfrm flipV="1">
              <a:off x="1715464" y="1061103"/>
              <a:ext cx="77172" cy="36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46" idx="7"/>
              <a:endCxn id="50" idx="3"/>
            </p:cNvCxnSpPr>
            <p:nvPr/>
          </p:nvCxnSpPr>
          <p:spPr>
            <a:xfrm flipV="1">
              <a:off x="1780390" y="986582"/>
              <a:ext cx="272104" cy="4691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46" idx="6"/>
              <a:endCxn id="17" idx="2"/>
            </p:cNvCxnSpPr>
            <p:nvPr/>
          </p:nvCxnSpPr>
          <p:spPr>
            <a:xfrm flipV="1">
              <a:off x="1807284" y="1395269"/>
              <a:ext cx="451283" cy="1240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 idx="0"/>
              <a:endCxn id="50" idx="5"/>
            </p:cNvCxnSpPr>
            <p:nvPr/>
          </p:nvCxnSpPr>
          <p:spPr>
            <a:xfrm flipH="1" flipV="1">
              <a:off x="2214699" y="986582"/>
              <a:ext cx="158565" cy="2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7" idx="0"/>
              <a:endCxn id="51" idx="4"/>
            </p:cNvCxnSpPr>
            <p:nvPr/>
          </p:nvCxnSpPr>
          <p:spPr>
            <a:xfrm flipV="1">
              <a:off x="2373264" y="690029"/>
              <a:ext cx="7746" cy="591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7" idx="7"/>
              <a:endCxn id="52" idx="3"/>
            </p:cNvCxnSpPr>
            <p:nvPr/>
          </p:nvCxnSpPr>
          <p:spPr>
            <a:xfrm flipV="1">
              <a:off x="2454366" y="1114430"/>
              <a:ext cx="62197" cy="200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52" idx="0"/>
            </p:cNvCxnSpPr>
            <p:nvPr/>
          </p:nvCxnSpPr>
          <p:spPr>
            <a:xfrm flipH="1" flipV="1">
              <a:off x="2424462" y="689628"/>
              <a:ext cx="122572" cy="350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52" idx="7"/>
              <a:endCxn id="18" idx="3"/>
            </p:cNvCxnSpPr>
            <p:nvPr/>
          </p:nvCxnSpPr>
          <p:spPr>
            <a:xfrm flipV="1">
              <a:off x="2577505" y="796161"/>
              <a:ext cx="314653" cy="256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53" idx="1"/>
              <a:endCxn id="52" idx="5"/>
            </p:cNvCxnSpPr>
            <p:nvPr/>
          </p:nvCxnSpPr>
          <p:spPr>
            <a:xfrm flipH="1" flipV="1">
              <a:off x="2577505" y="1114430"/>
              <a:ext cx="159528" cy="331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55" idx="1"/>
              <a:endCxn id="52" idx="6"/>
            </p:cNvCxnSpPr>
            <p:nvPr/>
          </p:nvCxnSpPr>
          <p:spPr>
            <a:xfrm flipH="1" flipV="1">
              <a:off x="2590126" y="1083491"/>
              <a:ext cx="672020" cy="5654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2" idx="4"/>
              <a:endCxn id="55" idx="0"/>
            </p:cNvCxnSpPr>
            <p:nvPr/>
          </p:nvCxnSpPr>
          <p:spPr>
            <a:xfrm flipH="1">
              <a:off x="3304444" y="1226202"/>
              <a:ext cx="178986" cy="406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2" idx="3"/>
              <a:endCxn id="72" idx="7"/>
            </p:cNvCxnSpPr>
            <p:nvPr/>
          </p:nvCxnSpPr>
          <p:spPr>
            <a:xfrm flipH="1">
              <a:off x="2764758" y="1198769"/>
              <a:ext cx="652518" cy="96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53" idx="2"/>
              <a:endCxn id="16" idx="7"/>
            </p:cNvCxnSpPr>
            <p:nvPr/>
          </p:nvCxnSpPr>
          <p:spPr>
            <a:xfrm flipH="1">
              <a:off x="2337706" y="1507300"/>
              <a:ext cx="373642" cy="245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55" idx="5"/>
              <a:endCxn id="7" idx="1"/>
            </p:cNvCxnSpPr>
            <p:nvPr/>
          </p:nvCxnSpPr>
          <p:spPr>
            <a:xfrm>
              <a:off x="3346741" y="1727644"/>
              <a:ext cx="245072" cy="447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36" idx="2"/>
              <a:endCxn id="40" idx="6"/>
            </p:cNvCxnSpPr>
            <p:nvPr/>
          </p:nvCxnSpPr>
          <p:spPr>
            <a:xfrm flipH="1" flipV="1">
              <a:off x="1352151" y="852242"/>
              <a:ext cx="375908" cy="12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45" idx="1"/>
              <a:endCxn id="41" idx="5"/>
            </p:cNvCxnSpPr>
            <p:nvPr/>
          </p:nvCxnSpPr>
          <p:spPr>
            <a:xfrm flipH="1" flipV="1">
              <a:off x="946076" y="910701"/>
              <a:ext cx="390750" cy="368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47" idx="0"/>
              <a:endCxn id="41" idx="4"/>
            </p:cNvCxnSpPr>
            <p:nvPr/>
          </p:nvCxnSpPr>
          <p:spPr>
            <a:xfrm flipH="1" flipV="1">
              <a:off x="883221" y="937277"/>
              <a:ext cx="113401" cy="634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45" idx="2"/>
              <a:endCxn id="49" idx="6"/>
            </p:cNvCxnSpPr>
            <p:nvPr/>
          </p:nvCxnSpPr>
          <p:spPr>
            <a:xfrm flipH="1" flipV="1">
              <a:off x="913896" y="1265801"/>
              <a:ext cx="395064" cy="744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40" idx="3"/>
              <a:endCxn id="49" idx="7"/>
            </p:cNvCxnSpPr>
            <p:nvPr/>
          </p:nvCxnSpPr>
          <p:spPr>
            <a:xfrm flipH="1">
              <a:off x="874708" y="943095"/>
              <a:ext cx="248504" cy="233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45" idx="3"/>
              <a:endCxn id="47" idx="7"/>
            </p:cNvCxnSpPr>
            <p:nvPr/>
          </p:nvCxnSpPr>
          <p:spPr>
            <a:xfrm flipH="1">
              <a:off x="1063895" y="1401053"/>
              <a:ext cx="272931" cy="196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40" idx="4"/>
              <a:endCxn id="45" idx="0"/>
            </p:cNvCxnSpPr>
            <p:nvPr/>
          </p:nvCxnSpPr>
          <p:spPr>
            <a:xfrm>
              <a:off x="1218042" y="980727"/>
              <a:ext cx="186058" cy="2736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44" idx="4"/>
              <a:endCxn id="45" idx="0"/>
            </p:cNvCxnSpPr>
            <p:nvPr/>
          </p:nvCxnSpPr>
          <p:spPr>
            <a:xfrm flipH="1">
              <a:off x="1404100" y="685496"/>
              <a:ext cx="204087" cy="568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36" idx="3"/>
              <a:endCxn id="45" idx="7"/>
            </p:cNvCxnSpPr>
            <p:nvPr/>
          </p:nvCxnSpPr>
          <p:spPr>
            <a:xfrm flipH="1">
              <a:off x="1471373" y="1033214"/>
              <a:ext cx="278722" cy="2462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81" idx="3"/>
              <a:endCxn id="85" idx="0"/>
            </p:cNvCxnSpPr>
            <p:nvPr/>
          </p:nvCxnSpPr>
          <p:spPr>
            <a:xfrm flipH="1">
              <a:off x="4264419" y="2722383"/>
              <a:ext cx="126563" cy="556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82" idx="3"/>
              <a:endCxn id="85" idx="7"/>
            </p:cNvCxnSpPr>
            <p:nvPr/>
          </p:nvCxnSpPr>
          <p:spPr>
            <a:xfrm flipH="1">
              <a:off x="4356989" y="3070872"/>
              <a:ext cx="383816" cy="246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82" idx="3"/>
              <a:endCxn id="96" idx="7"/>
            </p:cNvCxnSpPr>
            <p:nvPr/>
          </p:nvCxnSpPr>
          <p:spPr>
            <a:xfrm flipH="1">
              <a:off x="4195777" y="3070872"/>
              <a:ext cx="545028" cy="963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87" idx="2"/>
              <a:endCxn id="86" idx="6"/>
            </p:cNvCxnSpPr>
            <p:nvPr/>
          </p:nvCxnSpPr>
          <p:spPr>
            <a:xfrm flipH="1">
              <a:off x="4135649" y="3679058"/>
              <a:ext cx="475473" cy="91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89" idx="2"/>
              <a:endCxn id="88" idx="6"/>
            </p:cNvCxnSpPr>
            <p:nvPr/>
          </p:nvCxnSpPr>
          <p:spPr>
            <a:xfrm flipH="1">
              <a:off x="4976324" y="3351975"/>
              <a:ext cx="289513" cy="123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endCxn id="88" idx="6"/>
            </p:cNvCxnSpPr>
            <p:nvPr/>
          </p:nvCxnSpPr>
          <p:spPr>
            <a:xfrm flipH="1" flipV="1">
              <a:off x="4976324" y="3475491"/>
              <a:ext cx="626313" cy="131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93" idx="3"/>
              <a:endCxn id="92" idx="7"/>
            </p:cNvCxnSpPr>
            <p:nvPr/>
          </p:nvCxnSpPr>
          <p:spPr>
            <a:xfrm flipH="1">
              <a:off x="5343454" y="3193740"/>
              <a:ext cx="306005" cy="387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93" idx="4"/>
              <a:endCxn id="100" idx="0"/>
            </p:cNvCxnSpPr>
            <p:nvPr/>
          </p:nvCxnSpPr>
          <p:spPr>
            <a:xfrm>
              <a:off x="5704272" y="3216847"/>
              <a:ext cx="18431" cy="2686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93" idx="5"/>
              <a:endCxn id="91" idx="6"/>
            </p:cNvCxnSpPr>
            <p:nvPr/>
          </p:nvCxnSpPr>
          <p:spPr>
            <a:xfrm>
              <a:off x="5759084" y="3193740"/>
              <a:ext cx="400128" cy="2352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89" idx="6"/>
              <a:endCxn id="91" idx="2"/>
            </p:cNvCxnSpPr>
            <p:nvPr/>
          </p:nvCxnSpPr>
          <p:spPr>
            <a:xfrm>
              <a:off x="5392261" y="3351975"/>
              <a:ext cx="640527" cy="77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82" idx="5"/>
              <a:endCxn id="89" idx="1"/>
            </p:cNvCxnSpPr>
            <p:nvPr/>
          </p:nvCxnSpPr>
          <p:spPr>
            <a:xfrm>
              <a:off x="4867548" y="3070872"/>
              <a:ext cx="416803" cy="234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85" idx="5"/>
              <a:endCxn id="87" idx="1"/>
            </p:cNvCxnSpPr>
            <p:nvPr/>
          </p:nvCxnSpPr>
          <p:spPr>
            <a:xfrm>
              <a:off x="4356989" y="3502122"/>
              <a:ext cx="274501" cy="1291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85" idx="3"/>
              <a:endCxn id="86" idx="0"/>
            </p:cNvCxnSpPr>
            <p:nvPr/>
          </p:nvCxnSpPr>
          <p:spPr>
            <a:xfrm flipH="1">
              <a:off x="4066110" y="3502122"/>
              <a:ext cx="105738" cy="201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85" idx="4"/>
              <a:endCxn id="96" idx="0"/>
            </p:cNvCxnSpPr>
            <p:nvPr/>
          </p:nvCxnSpPr>
          <p:spPr>
            <a:xfrm flipH="1">
              <a:off x="4132406" y="3540353"/>
              <a:ext cx="132013" cy="466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78" idx="5"/>
              <a:endCxn id="85" idx="1"/>
            </p:cNvCxnSpPr>
            <p:nvPr/>
          </p:nvCxnSpPr>
          <p:spPr>
            <a:xfrm>
              <a:off x="3973779" y="2929880"/>
              <a:ext cx="198069" cy="387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78" idx="4"/>
              <a:endCxn id="77" idx="7"/>
            </p:cNvCxnSpPr>
            <p:nvPr/>
          </p:nvCxnSpPr>
          <p:spPr>
            <a:xfrm flipH="1">
              <a:off x="3854840" y="2943407"/>
              <a:ext cx="88106" cy="185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82" idx="5"/>
              <a:endCxn id="88" idx="0"/>
            </p:cNvCxnSpPr>
            <p:nvPr/>
          </p:nvCxnSpPr>
          <p:spPr>
            <a:xfrm>
              <a:off x="4867548" y="3070872"/>
              <a:ext cx="50241" cy="34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90" idx="3"/>
              <a:endCxn id="88" idx="7"/>
            </p:cNvCxnSpPr>
            <p:nvPr/>
          </p:nvCxnSpPr>
          <p:spPr>
            <a:xfrm flipH="1">
              <a:off x="4959179" y="2795263"/>
              <a:ext cx="322421" cy="6366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80" idx="4"/>
              <a:endCxn id="89" idx="1"/>
            </p:cNvCxnSpPr>
            <p:nvPr/>
          </p:nvCxnSpPr>
          <p:spPr>
            <a:xfrm>
              <a:off x="5044880" y="2646310"/>
              <a:ext cx="239471" cy="658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80" idx="3"/>
              <a:endCxn id="82" idx="7"/>
            </p:cNvCxnSpPr>
            <p:nvPr/>
          </p:nvCxnSpPr>
          <p:spPr>
            <a:xfrm flipH="1">
              <a:off x="4867548" y="2622800"/>
              <a:ext cx="120379" cy="31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81" idx="4"/>
              <a:endCxn id="87" idx="0"/>
            </p:cNvCxnSpPr>
            <p:nvPr/>
          </p:nvCxnSpPr>
          <p:spPr>
            <a:xfrm>
              <a:off x="4447935" y="2745893"/>
              <a:ext cx="232726" cy="8655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85" idx="6"/>
              <a:endCxn id="88" idx="2"/>
            </p:cNvCxnSpPr>
            <p:nvPr/>
          </p:nvCxnSpPr>
          <p:spPr>
            <a:xfrm>
              <a:off x="4395333" y="3409823"/>
              <a:ext cx="463920" cy="656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89" idx="0"/>
              <a:endCxn id="90" idx="4"/>
            </p:cNvCxnSpPr>
            <p:nvPr/>
          </p:nvCxnSpPr>
          <p:spPr>
            <a:xfrm flipH="1" flipV="1">
              <a:off x="5326298" y="2814664"/>
              <a:ext cx="2751" cy="4710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100" idx="1"/>
              <a:endCxn id="90" idx="5"/>
            </p:cNvCxnSpPr>
            <p:nvPr/>
          </p:nvCxnSpPr>
          <p:spPr>
            <a:xfrm flipH="1" flipV="1">
              <a:off x="5370996" y="2795263"/>
              <a:ext cx="272580" cy="722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93" idx="1"/>
            </p:cNvCxnSpPr>
            <p:nvPr/>
          </p:nvCxnSpPr>
          <p:spPr>
            <a:xfrm flipH="1" flipV="1">
              <a:off x="5374036" y="2801003"/>
              <a:ext cx="275423" cy="281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93" idx="0"/>
              <a:endCxn id="106" idx="4"/>
            </p:cNvCxnSpPr>
            <p:nvPr/>
          </p:nvCxnSpPr>
          <p:spPr>
            <a:xfrm flipH="1" flipV="1">
              <a:off x="5606340" y="2662265"/>
              <a:ext cx="97932" cy="396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93" idx="7"/>
              <a:endCxn id="94" idx="3"/>
            </p:cNvCxnSpPr>
            <p:nvPr/>
          </p:nvCxnSpPr>
          <p:spPr>
            <a:xfrm flipV="1">
              <a:off x="5759084" y="2811779"/>
              <a:ext cx="131422" cy="270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93" idx="6"/>
              <a:endCxn id="101" idx="3"/>
            </p:cNvCxnSpPr>
            <p:nvPr/>
          </p:nvCxnSpPr>
          <p:spPr>
            <a:xfrm flipV="1">
              <a:off x="5781788" y="3020298"/>
              <a:ext cx="383258" cy="117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106" idx="0"/>
              <a:endCxn id="83" idx="4"/>
            </p:cNvCxnSpPr>
            <p:nvPr/>
          </p:nvCxnSpPr>
          <p:spPr>
            <a:xfrm flipH="1" flipV="1">
              <a:off x="5497290" y="2461449"/>
              <a:ext cx="109050" cy="14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90" idx="0"/>
              <a:endCxn id="83" idx="3"/>
            </p:cNvCxnSpPr>
            <p:nvPr/>
          </p:nvCxnSpPr>
          <p:spPr>
            <a:xfrm flipV="1">
              <a:off x="5326298" y="2430846"/>
              <a:ext cx="97814" cy="251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8" idx="6"/>
              <a:endCxn id="83" idx="2"/>
            </p:cNvCxnSpPr>
            <p:nvPr/>
          </p:nvCxnSpPr>
          <p:spPr>
            <a:xfrm flipV="1">
              <a:off x="4751736" y="2356963"/>
              <a:ext cx="642065" cy="249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80" idx="6"/>
              <a:endCxn id="83" idx="3"/>
            </p:cNvCxnSpPr>
            <p:nvPr/>
          </p:nvCxnSpPr>
          <p:spPr>
            <a:xfrm flipV="1">
              <a:off x="5125422" y="2430846"/>
              <a:ext cx="298690" cy="135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80" idx="5"/>
              <a:endCxn id="8" idx="5"/>
            </p:cNvCxnSpPr>
            <p:nvPr/>
          </p:nvCxnSpPr>
          <p:spPr>
            <a:xfrm flipH="1" flipV="1">
              <a:off x="4708494" y="2480686"/>
              <a:ext cx="393338" cy="14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82" idx="0"/>
              <a:endCxn id="8" idx="0"/>
            </p:cNvCxnSpPr>
            <p:nvPr/>
          </p:nvCxnSpPr>
          <p:spPr>
            <a:xfrm flipH="1" flipV="1">
              <a:off x="4604099" y="2242203"/>
              <a:ext cx="200078" cy="6705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82" idx="2"/>
              <a:endCxn id="78" idx="6"/>
            </p:cNvCxnSpPr>
            <p:nvPr/>
          </p:nvCxnSpPr>
          <p:spPr>
            <a:xfrm flipH="1" flipV="1">
              <a:off x="3986550" y="2897222"/>
              <a:ext cx="728006" cy="108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81" idx="1"/>
              <a:endCxn id="79" idx="4"/>
            </p:cNvCxnSpPr>
            <p:nvPr/>
          </p:nvCxnSpPr>
          <p:spPr>
            <a:xfrm flipH="1" flipV="1">
              <a:off x="4252070" y="2259533"/>
              <a:ext cx="138912" cy="3493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81" idx="0"/>
              <a:endCxn id="8" idx="3"/>
            </p:cNvCxnSpPr>
            <p:nvPr/>
          </p:nvCxnSpPr>
          <p:spPr>
            <a:xfrm flipV="1">
              <a:off x="4447935" y="2480686"/>
              <a:ext cx="51768" cy="104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8" idx="1"/>
              <a:endCxn id="79" idx="5"/>
            </p:cNvCxnSpPr>
            <p:nvPr/>
          </p:nvCxnSpPr>
          <p:spPr>
            <a:xfrm flipH="1" flipV="1">
              <a:off x="4309022" y="2236023"/>
              <a:ext cx="190681" cy="47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8" idx="0"/>
              <a:endCxn id="19" idx="4"/>
            </p:cNvCxnSpPr>
            <p:nvPr/>
          </p:nvCxnSpPr>
          <p:spPr>
            <a:xfrm flipV="1">
              <a:off x="4604099" y="1965978"/>
              <a:ext cx="46831" cy="276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8" idx="7"/>
              <a:endCxn id="20" idx="3"/>
            </p:cNvCxnSpPr>
            <p:nvPr/>
          </p:nvCxnSpPr>
          <p:spPr>
            <a:xfrm flipV="1">
              <a:off x="4708494" y="2110091"/>
              <a:ext cx="180293" cy="173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80" idx="0"/>
              <a:endCxn id="20" idx="4"/>
            </p:cNvCxnSpPr>
            <p:nvPr/>
          </p:nvCxnSpPr>
          <p:spPr>
            <a:xfrm flipH="1" flipV="1">
              <a:off x="4961965" y="2140694"/>
              <a:ext cx="82915" cy="345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80" idx="1"/>
              <a:endCxn id="19" idx="5"/>
            </p:cNvCxnSpPr>
            <p:nvPr/>
          </p:nvCxnSpPr>
          <p:spPr>
            <a:xfrm flipH="1" flipV="1">
              <a:off x="4722211" y="1935988"/>
              <a:ext cx="265716" cy="5732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83" idx="1"/>
              <a:endCxn id="20" idx="5"/>
            </p:cNvCxnSpPr>
            <p:nvPr/>
          </p:nvCxnSpPr>
          <p:spPr>
            <a:xfrm flipH="1" flipV="1">
              <a:off x="5035142" y="2110091"/>
              <a:ext cx="388970" cy="1729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83" idx="0"/>
              <a:endCxn id="84" idx="4"/>
            </p:cNvCxnSpPr>
            <p:nvPr/>
          </p:nvCxnSpPr>
          <p:spPr>
            <a:xfrm flipV="1">
              <a:off x="5497290" y="2022956"/>
              <a:ext cx="122690" cy="229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105" idx="3"/>
              <a:endCxn id="106" idx="0"/>
            </p:cNvCxnSpPr>
            <p:nvPr/>
          </p:nvCxnSpPr>
          <p:spPr>
            <a:xfrm flipH="1">
              <a:off x="5606340" y="2392938"/>
              <a:ext cx="215615" cy="2094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106" idx="2"/>
              <a:endCxn id="90" idx="7"/>
            </p:cNvCxnSpPr>
            <p:nvPr/>
          </p:nvCxnSpPr>
          <p:spPr>
            <a:xfrm flipH="1">
              <a:off x="5370996" y="2632340"/>
              <a:ext cx="205142" cy="69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90" idx="1"/>
              <a:endCxn id="80" idx="5"/>
            </p:cNvCxnSpPr>
            <p:nvPr/>
          </p:nvCxnSpPr>
          <p:spPr>
            <a:xfrm flipH="1" flipV="1">
              <a:off x="5101832" y="2622800"/>
              <a:ext cx="179768" cy="78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90" idx="3"/>
              <a:endCxn id="82" idx="6"/>
            </p:cNvCxnSpPr>
            <p:nvPr/>
          </p:nvCxnSpPr>
          <p:spPr>
            <a:xfrm flipH="1">
              <a:off x="4893797" y="2795263"/>
              <a:ext cx="387803" cy="2100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94" idx="2"/>
              <a:endCxn id="90" idx="6"/>
            </p:cNvCxnSpPr>
            <p:nvPr/>
          </p:nvCxnSpPr>
          <p:spPr>
            <a:xfrm flipH="1" flipV="1">
              <a:off x="5389510" y="2748427"/>
              <a:ext cx="475472" cy="1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94" idx="1"/>
              <a:endCxn id="83" idx="5"/>
            </p:cNvCxnSpPr>
            <p:nvPr/>
          </p:nvCxnSpPr>
          <p:spPr>
            <a:xfrm flipH="1" flipV="1">
              <a:off x="5570467" y="2430846"/>
              <a:ext cx="320039" cy="2580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94" idx="0"/>
              <a:endCxn id="105" idx="5"/>
            </p:cNvCxnSpPr>
            <p:nvPr/>
          </p:nvCxnSpPr>
          <p:spPr>
            <a:xfrm flipH="1" flipV="1">
              <a:off x="5895788" y="2392938"/>
              <a:ext cx="56340" cy="270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94" idx="7"/>
              <a:endCxn id="108" idx="3"/>
            </p:cNvCxnSpPr>
            <p:nvPr/>
          </p:nvCxnSpPr>
          <p:spPr>
            <a:xfrm flipV="1">
              <a:off x="6013749" y="2294059"/>
              <a:ext cx="190910" cy="3948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106" idx="6"/>
              <a:endCxn id="110" idx="2"/>
            </p:cNvCxnSpPr>
            <p:nvPr/>
          </p:nvCxnSpPr>
          <p:spPr>
            <a:xfrm flipV="1">
              <a:off x="5636542" y="2625738"/>
              <a:ext cx="695543" cy="6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88" idx="1"/>
              <a:endCxn id="81" idx="5"/>
            </p:cNvCxnSpPr>
            <p:nvPr/>
          </p:nvCxnSpPr>
          <p:spPr>
            <a:xfrm flipH="1" flipV="1">
              <a:off x="4504887" y="2722383"/>
              <a:ext cx="371511" cy="709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80" idx="6"/>
              <a:endCxn id="81" idx="6"/>
            </p:cNvCxnSpPr>
            <p:nvPr/>
          </p:nvCxnSpPr>
          <p:spPr>
            <a:xfrm flipH="1">
              <a:off x="4528477" y="2566043"/>
              <a:ext cx="596945" cy="99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Oval 276"/>
            <p:cNvSpPr/>
            <p:nvPr/>
          </p:nvSpPr>
          <p:spPr>
            <a:xfrm>
              <a:off x="4964337" y="2485776"/>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cxnSp>
          <p:nvCxnSpPr>
            <p:cNvPr id="278" name="Straight Connector 277"/>
            <p:cNvCxnSpPr>
              <a:stCxn id="44" idx="3"/>
              <a:endCxn id="40" idx="7"/>
            </p:cNvCxnSpPr>
            <p:nvPr/>
          </p:nvCxnSpPr>
          <p:spPr>
            <a:xfrm flipH="1">
              <a:off x="1312871" y="657928"/>
              <a:ext cx="226181" cy="103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38" idx="3"/>
              <a:endCxn id="40" idx="7"/>
            </p:cNvCxnSpPr>
            <p:nvPr/>
          </p:nvCxnSpPr>
          <p:spPr>
            <a:xfrm flipH="1">
              <a:off x="1312871" y="-169789"/>
              <a:ext cx="550583" cy="931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39" idx="4"/>
              <a:endCxn id="40" idx="0"/>
            </p:cNvCxnSpPr>
            <p:nvPr/>
          </p:nvCxnSpPr>
          <p:spPr>
            <a:xfrm flipH="1">
              <a:off x="1218042" y="-161959"/>
              <a:ext cx="378431" cy="885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39" idx="4"/>
              <a:endCxn id="44" idx="0"/>
            </p:cNvCxnSpPr>
            <p:nvPr/>
          </p:nvCxnSpPr>
          <p:spPr>
            <a:xfrm>
              <a:off x="1596473" y="-161959"/>
              <a:ext cx="11714" cy="6592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42" idx="5"/>
              <a:endCxn id="44" idx="1"/>
            </p:cNvCxnSpPr>
            <p:nvPr/>
          </p:nvCxnSpPr>
          <p:spPr>
            <a:xfrm>
              <a:off x="1346476" y="180571"/>
              <a:ext cx="192576" cy="34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stCxn id="43" idx="6"/>
              <a:endCxn id="44" idx="2"/>
            </p:cNvCxnSpPr>
            <p:nvPr/>
          </p:nvCxnSpPr>
          <p:spPr>
            <a:xfrm>
              <a:off x="1042739" y="526361"/>
              <a:ext cx="467677" cy="65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43" idx="5"/>
              <a:endCxn id="40" idx="1"/>
            </p:cNvCxnSpPr>
            <p:nvPr/>
          </p:nvCxnSpPr>
          <p:spPr>
            <a:xfrm>
              <a:off x="1022052" y="573118"/>
              <a:ext cx="101160" cy="188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37" idx="3"/>
              <a:endCxn id="44" idx="7"/>
            </p:cNvCxnSpPr>
            <p:nvPr/>
          </p:nvCxnSpPr>
          <p:spPr>
            <a:xfrm flipH="1">
              <a:off x="1677321" y="400271"/>
              <a:ext cx="194588" cy="124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a:stCxn id="38" idx="4"/>
              <a:endCxn id="37" idx="0"/>
            </p:cNvCxnSpPr>
            <p:nvPr/>
          </p:nvCxnSpPr>
          <p:spPr>
            <a:xfrm>
              <a:off x="1936699" y="-139798"/>
              <a:ext cx="40728" cy="29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stCxn id="39" idx="5"/>
              <a:endCxn id="37" idx="1"/>
            </p:cNvCxnSpPr>
            <p:nvPr/>
          </p:nvCxnSpPr>
          <p:spPr>
            <a:xfrm>
              <a:off x="1669718" y="-191950"/>
              <a:ext cx="202191" cy="38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a:stCxn id="42" idx="6"/>
              <a:endCxn id="37" idx="2"/>
            </p:cNvCxnSpPr>
            <p:nvPr/>
          </p:nvCxnSpPr>
          <p:spPr>
            <a:xfrm>
              <a:off x="1368512" y="128375"/>
              <a:ext cx="459690" cy="16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50" idx="0"/>
              <a:endCxn id="37" idx="4"/>
            </p:cNvCxnSpPr>
            <p:nvPr/>
          </p:nvCxnSpPr>
          <p:spPr>
            <a:xfrm flipH="1" flipV="1">
              <a:off x="1977427" y="442583"/>
              <a:ext cx="156170" cy="350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a:stCxn id="36" idx="0"/>
              <a:endCxn id="37" idx="4"/>
            </p:cNvCxnSpPr>
            <p:nvPr/>
          </p:nvCxnSpPr>
          <p:spPr>
            <a:xfrm flipV="1">
              <a:off x="1803295" y="442583"/>
              <a:ext cx="174132" cy="46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36" idx="1"/>
              <a:endCxn id="44" idx="5"/>
            </p:cNvCxnSpPr>
            <p:nvPr/>
          </p:nvCxnSpPr>
          <p:spPr>
            <a:xfrm flipH="1" flipV="1">
              <a:off x="1677321" y="657928"/>
              <a:ext cx="72774" cy="270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stCxn id="41" idx="7"/>
              <a:endCxn id="44" idx="2"/>
            </p:cNvCxnSpPr>
            <p:nvPr/>
          </p:nvCxnSpPr>
          <p:spPr>
            <a:xfrm flipV="1">
              <a:off x="946076" y="591374"/>
              <a:ext cx="564340" cy="1910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stCxn id="41" idx="6"/>
              <a:endCxn id="40" idx="2"/>
            </p:cNvCxnSpPr>
            <p:nvPr/>
          </p:nvCxnSpPr>
          <p:spPr>
            <a:xfrm>
              <a:off x="972111" y="846542"/>
              <a:ext cx="111821" cy="5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stCxn id="40" idx="5"/>
              <a:endCxn id="46" idx="1"/>
            </p:cNvCxnSpPr>
            <p:nvPr/>
          </p:nvCxnSpPr>
          <p:spPr>
            <a:xfrm>
              <a:off x="1312871" y="943095"/>
              <a:ext cx="337666" cy="5126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stCxn id="45" idx="6"/>
              <a:endCxn id="46" idx="2"/>
            </p:cNvCxnSpPr>
            <p:nvPr/>
          </p:nvCxnSpPr>
          <p:spPr>
            <a:xfrm>
              <a:off x="1499239" y="1340279"/>
              <a:ext cx="124404" cy="179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stCxn id="36" idx="5"/>
              <a:endCxn id="17" idx="1"/>
            </p:cNvCxnSpPr>
            <p:nvPr/>
          </p:nvCxnSpPr>
          <p:spPr>
            <a:xfrm>
              <a:off x="1856494" y="1033214"/>
              <a:ext cx="435667" cy="281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50" idx="6"/>
              <a:endCxn id="18" idx="2"/>
            </p:cNvCxnSpPr>
            <p:nvPr/>
          </p:nvCxnSpPr>
          <p:spPr>
            <a:xfrm flipV="1">
              <a:off x="2248293" y="723758"/>
              <a:ext cx="613526" cy="182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stCxn id="44" idx="5"/>
              <a:endCxn id="50" idx="1"/>
            </p:cNvCxnSpPr>
            <p:nvPr/>
          </p:nvCxnSpPr>
          <p:spPr>
            <a:xfrm>
              <a:off x="1677321" y="657928"/>
              <a:ext cx="375173" cy="168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36" idx="6"/>
              <a:endCxn id="50" idx="2"/>
            </p:cNvCxnSpPr>
            <p:nvPr/>
          </p:nvCxnSpPr>
          <p:spPr>
            <a:xfrm flipV="1">
              <a:off x="1878530" y="906321"/>
              <a:ext cx="140370" cy="74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44" idx="6"/>
              <a:endCxn id="51" idx="2"/>
            </p:cNvCxnSpPr>
            <p:nvPr/>
          </p:nvCxnSpPr>
          <p:spPr>
            <a:xfrm flipV="1">
              <a:off x="1705957" y="576523"/>
              <a:ext cx="560356" cy="1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a:stCxn id="37" idx="5"/>
              <a:endCxn id="51" idx="1"/>
            </p:cNvCxnSpPr>
            <p:nvPr/>
          </p:nvCxnSpPr>
          <p:spPr>
            <a:xfrm>
              <a:off x="2082944" y="400271"/>
              <a:ext cx="216963" cy="95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51" idx="5"/>
              <a:endCxn id="12" idx="2"/>
            </p:cNvCxnSpPr>
            <p:nvPr/>
          </p:nvCxnSpPr>
          <p:spPr>
            <a:xfrm>
              <a:off x="2462112" y="656784"/>
              <a:ext cx="927762" cy="475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52" idx="6"/>
              <a:endCxn id="12" idx="2"/>
            </p:cNvCxnSpPr>
            <p:nvPr/>
          </p:nvCxnSpPr>
          <p:spPr>
            <a:xfrm>
              <a:off x="2590126" y="1083491"/>
              <a:ext cx="799748" cy="49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17" idx="6"/>
              <a:endCxn id="12" idx="2"/>
            </p:cNvCxnSpPr>
            <p:nvPr/>
          </p:nvCxnSpPr>
          <p:spPr>
            <a:xfrm flipV="1">
              <a:off x="2487960" y="1132541"/>
              <a:ext cx="901914" cy="2627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stCxn id="17" idx="6"/>
              <a:endCxn id="53" idx="2"/>
            </p:cNvCxnSpPr>
            <p:nvPr/>
          </p:nvCxnSpPr>
          <p:spPr>
            <a:xfrm>
              <a:off x="2487960" y="1395269"/>
              <a:ext cx="223388" cy="112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53" idx="6"/>
              <a:endCxn id="55" idx="1"/>
            </p:cNvCxnSpPr>
            <p:nvPr/>
          </p:nvCxnSpPr>
          <p:spPr>
            <a:xfrm>
              <a:off x="2886739" y="1507300"/>
              <a:ext cx="375407" cy="141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stCxn id="53" idx="7"/>
              <a:endCxn id="12" idx="3"/>
            </p:cNvCxnSpPr>
            <p:nvPr/>
          </p:nvCxnSpPr>
          <p:spPr>
            <a:xfrm flipV="1">
              <a:off x="2861054" y="1198769"/>
              <a:ext cx="556222" cy="246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stCxn id="53" idx="0"/>
              <a:endCxn id="18" idx="4"/>
            </p:cNvCxnSpPr>
            <p:nvPr/>
          </p:nvCxnSpPr>
          <p:spPr>
            <a:xfrm flipV="1">
              <a:off x="2799044" y="826152"/>
              <a:ext cx="166359" cy="593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stCxn id="18" idx="7"/>
              <a:endCxn id="34" idx="3"/>
            </p:cNvCxnSpPr>
            <p:nvPr/>
          </p:nvCxnSpPr>
          <p:spPr>
            <a:xfrm flipV="1">
              <a:off x="3038648" y="441787"/>
              <a:ext cx="71606" cy="209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stCxn id="18" idx="0"/>
              <a:endCxn id="35" idx="4"/>
            </p:cNvCxnSpPr>
            <p:nvPr/>
          </p:nvCxnSpPr>
          <p:spPr>
            <a:xfrm flipH="1" flipV="1">
              <a:off x="2856983" y="121303"/>
              <a:ext cx="108420" cy="500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18" idx="2"/>
            </p:cNvCxnSpPr>
            <p:nvPr/>
          </p:nvCxnSpPr>
          <p:spPr>
            <a:xfrm flipH="1" flipV="1">
              <a:off x="2497487" y="603903"/>
              <a:ext cx="364332" cy="119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18" idx="1"/>
              <a:endCxn id="60" idx="5"/>
            </p:cNvCxnSpPr>
            <p:nvPr/>
          </p:nvCxnSpPr>
          <p:spPr>
            <a:xfrm flipH="1" flipV="1">
              <a:off x="2388545" y="32180"/>
              <a:ext cx="503613" cy="619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stCxn id="35" idx="2"/>
              <a:endCxn id="37" idx="6"/>
            </p:cNvCxnSpPr>
            <p:nvPr/>
          </p:nvCxnSpPr>
          <p:spPr>
            <a:xfrm flipH="1">
              <a:off x="2126651" y="41630"/>
              <a:ext cx="648503" cy="256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stCxn id="35" idx="3"/>
              <a:endCxn id="51" idx="7"/>
            </p:cNvCxnSpPr>
            <p:nvPr/>
          </p:nvCxnSpPr>
          <p:spPr>
            <a:xfrm flipH="1">
              <a:off x="2462112" y="97967"/>
              <a:ext cx="337009" cy="398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60" idx="4"/>
              <a:endCxn id="51" idx="0"/>
            </p:cNvCxnSpPr>
            <p:nvPr/>
          </p:nvCxnSpPr>
          <p:spPr>
            <a:xfrm>
              <a:off x="2334707" y="54559"/>
              <a:ext cx="46303" cy="408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a:stCxn id="34" idx="2"/>
              <a:endCxn id="51" idx="6"/>
            </p:cNvCxnSpPr>
            <p:nvPr/>
          </p:nvCxnSpPr>
          <p:spPr>
            <a:xfrm flipH="1">
              <a:off x="2495706" y="389591"/>
              <a:ext cx="593873" cy="186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34" idx="4"/>
              <a:endCxn id="12" idx="1"/>
            </p:cNvCxnSpPr>
            <p:nvPr/>
          </p:nvCxnSpPr>
          <p:spPr>
            <a:xfrm>
              <a:off x="3160169" y="463407"/>
              <a:ext cx="257107" cy="602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18" idx="6"/>
              <a:endCxn id="22" idx="3"/>
            </p:cNvCxnSpPr>
            <p:nvPr/>
          </p:nvCxnSpPr>
          <p:spPr>
            <a:xfrm flipV="1">
              <a:off x="3068987" y="460759"/>
              <a:ext cx="450226" cy="262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a:stCxn id="18" idx="6"/>
              <a:endCxn id="13" idx="2"/>
            </p:cNvCxnSpPr>
            <p:nvPr/>
          </p:nvCxnSpPr>
          <p:spPr>
            <a:xfrm>
              <a:off x="3068987" y="723758"/>
              <a:ext cx="666749" cy="69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a:stCxn id="18" idx="5"/>
              <a:endCxn id="12" idx="1"/>
            </p:cNvCxnSpPr>
            <p:nvPr/>
          </p:nvCxnSpPr>
          <p:spPr>
            <a:xfrm>
              <a:off x="3038648" y="796161"/>
              <a:ext cx="378628" cy="270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4" idx="5"/>
              <a:endCxn id="13" idx="5"/>
            </p:cNvCxnSpPr>
            <p:nvPr/>
          </p:nvCxnSpPr>
          <p:spPr>
            <a:xfrm>
              <a:off x="3210084" y="441787"/>
              <a:ext cx="780394" cy="453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4" idx="6"/>
              <a:endCxn id="22" idx="2"/>
            </p:cNvCxnSpPr>
            <p:nvPr/>
          </p:nvCxnSpPr>
          <p:spPr>
            <a:xfrm>
              <a:off x="3230759" y="389591"/>
              <a:ext cx="264524" cy="11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5" idx="5"/>
              <a:endCxn id="34" idx="1"/>
            </p:cNvCxnSpPr>
            <p:nvPr/>
          </p:nvCxnSpPr>
          <p:spPr>
            <a:xfrm>
              <a:off x="2914844" y="97967"/>
              <a:ext cx="195410" cy="2394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23" idx="3"/>
              <a:endCxn id="34" idx="7"/>
            </p:cNvCxnSpPr>
            <p:nvPr/>
          </p:nvCxnSpPr>
          <p:spPr>
            <a:xfrm flipH="1">
              <a:off x="3210084" y="45445"/>
              <a:ext cx="194121" cy="291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59" idx="4"/>
              <a:endCxn id="35" idx="0"/>
            </p:cNvCxnSpPr>
            <p:nvPr/>
          </p:nvCxnSpPr>
          <p:spPr>
            <a:xfrm flipH="1">
              <a:off x="2856983" y="-306532"/>
              <a:ext cx="29756" cy="268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61" idx="2"/>
              <a:endCxn id="38" idx="6"/>
            </p:cNvCxnSpPr>
            <p:nvPr/>
          </p:nvCxnSpPr>
          <p:spPr>
            <a:xfrm flipH="1">
              <a:off x="2040283" y="-462831"/>
              <a:ext cx="375045" cy="220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68" idx="3"/>
              <a:endCxn id="38" idx="7"/>
            </p:cNvCxnSpPr>
            <p:nvPr/>
          </p:nvCxnSpPr>
          <p:spPr>
            <a:xfrm flipH="1">
              <a:off x="2009944" y="-560405"/>
              <a:ext cx="105096" cy="245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endCxn id="60" idx="0"/>
            </p:cNvCxnSpPr>
            <p:nvPr/>
          </p:nvCxnSpPr>
          <p:spPr>
            <a:xfrm>
              <a:off x="2202212" y="-532748"/>
              <a:ext cx="132495" cy="4344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8" idx="5"/>
              <a:endCxn id="60" idx="1"/>
            </p:cNvCxnSpPr>
            <p:nvPr/>
          </p:nvCxnSpPr>
          <p:spPr>
            <a:xfrm>
              <a:off x="2009944" y="-169789"/>
              <a:ext cx="270925" cy="93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7" idx="7"/>
              <a:endCxn id="60" idx="3"/>
            </p:cNvCxnSpPr>
            <p:nvPr/>
          </p:nvCxnSpPr>
          <p:spPr>
            <a:xfrm flipV="1">
              <a:off x="2082944" y="32180"/>
              <a:ext cx="197925" cy="163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60" idx="0"/>
              <a:endCxn id="61" idx="4"/>
            </p:cNvCxnSpPr>
            <p:nvPr/>
          </p:nvCxnSpPr>
          <p:spPr>
            <a:xfrm flipV="1">
              <a:off x="2334707" y="-379622"/>
              <a:ext cx="169640" cy="281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60" idx="7"/>
              <a:endCxn id="59" idx="3"/>
            </p:cNvCxnSpPr>
            <p:nvPr/>
          </p:nvCxnSpPr>
          <p:spPr>
            <a:xfrm flipV="1">
              <a:off x="2388545" y="-328152"/>
              <a:ext cx="448279" cy="2522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5" idx="1"/>
            </p:cNvCxnSpPr>
            <p:nvPr/>
          </p:nvCxnSpPr>
          <p:spPr>
            <a:xfrm flipH="1" flipV="1">
              <a:off x="2560987" y="-389871"/>
              <a:ext cx="238134" cy="3751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5" idx="2"/>
              <a:endCxn id="60" idx="6"/>
            </p:cNvCxnSpPr>
            <p:nvPr/>
          </p:nvCxnSpPr>
          <p:spPr>
            <a:xfrm flipH="1" flipV="1">
              <a:off x="2410846" y="-21847"/>
              <a:ext cx="364308" cy="634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51" idx="7"/>
              <a:endCxn id="59" idx="3"/>
            </p:cNvCxnSpPr>
            <p:nvPr/>
          </p:nvCxnSpPr>
          <p:spPr>
            <a:xfrm flipV="1">
              <a:off x="2462112" y="-328152"/>
              <a:ext cx="374712" cy="824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24" idx="3"/>
              <a:endCxn id="35" idx="7"/>
            </p:cNvCxnSpPr>
            <p:nvPr/>
          </p:nvCxnSpPr>
          <p:spPr>
            <a:xfrm flipH="1">
              <a:off x="2914844" y="-299879"/>
              <a:ext cx="392567" cy="285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61" idx="1"/>
              <a:endCxn id="68" idx="6"/>
            </p:cNvCxnSpPr>
            <p:nvPr/>
          </p:nvCxnSpPr>
          <p:spPr>
            <a:xfrm flipH="1" flipV="1">
              <a:off x="2257332" y="-618170"/>
              <a:ext cx="184069" cy="96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62" idx="3"/>
              <a:endCxn id="61" idx="7"/>
            </p:cNvCxnSpPr>
            <p:nvPr/>
          </p:nvCxnSpPr>
          <p:spPr>
            <a:xfrm flipH="1">
              <a:off x="2567292" y="-716260"/>
              <a:ext cx="264591" cy="194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59" idx="2"/>
              <a:endCxn id="61" idx="6"/>
            </p:cNvCxnSpPr>
            <p:nvPr/>
          </p:nvCxnSpPr>
          <p:spPr>
            <a:xfrm flipH="1" flipV="1">
              <a:off x="2593365" y="-462831"/>
              <a:ext cx="222784" cy="82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24" idx="2"/>
              <a:endCxn id="59" idx="6"/>
            </p:cNvCxnSpPr>
            <p:nvPr/>
          </p:nvCxnSpPr>
          <p:spPr>
            <a:xfrm flipH="1" flipV="1">
              <a:off x="2957329" y="-380348"/>
              <a:ext cx="317848" cy="5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63" idx="3"/>
              <a:endCxn id="59" idx="7"/>
            </p:cNvCxnSpPr>
            <p:nvPr/>
          </p:nvCxnSpPr>
          <p:spPr>
            <a:xfrm flipH="1">
              <a:off x="2936654" y="-804252"/>
              <a:ext cx="276218" cy="371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62" idx="4"/>
              <a:endCxn id="59" idx="0"/>
            </p:cNvCxnSpPr>
            <p:nvPr/>
          </p:nvCxnSpPr>
          <p:spPr>
            <a:xfrm flipH="1">
              <a:off x="2886739" y="-690488"/>
              <a:ext cx="7449" cy="2363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63" idx="4"/>
              <a:endCxn id="24" idx="0"/>
            </p:cNvCxnSpPr>
            <p:nvPr/>
          </p:nvCxnSpPr>
          <p:spPr>
            <a:xfrm>
              <a:off x="3275177" y="-778480"/>
              <a:ext cx="110053" cy="298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59" idx="5"/>
              <a:endCxn id="23" idx="1"/>
            </p:cNvCxnSpPr>
            <p:nvPr/>
          </p:nvCxnSpPr>
          <p:spPr>
            <a:xfrm>
              <a:off x="2936654" y="-328152"/>
              <a:ext cx="467551" cy="2066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5" idx="6"/>
              <a:endCxn id="23" idx="2"/>
            </p:cNvCxnSpPr>
            <p:nvPr/>
          </p:nvCxnSpPr>
          <p:spPr>
            <a:xfrm flipV="1">
              <a:off x="2938811" y="-38042"/>
              <a:ext cx="431800" cy="79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5" idx="6"/>
              <a:endCxn id="22" idx="1"/>
            </p:cNvCxnSpPr>
            <p:nvPr/>
          </p:nvCxnSpPr>
          <p:spPr>
            <a:xfrm>
              <a:off x="2938811" y="41630"/>
              <a:ext cx="580402" cy="299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23" idx="4"/>
              <a:endCxn id="22" idx="0"/>
            </p:cNvCxnSpPr>
            <p:nvPr/>
          </p:nvCxnSpPr>
          <p:spPr>
            <a:xfrm>
              <a:off x="3485308" y="80027"/>
              <a:ext cx="91678" cy="235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26" idx="3"/>
              <a:endCxn id="22" idx="7"/>
            </p:cNvCxnSpPr>
            <p:nvPr/>
          </p:nvCxnSpPr>
          <p:spPr>
            <a:xfrm flipH="1">
              <a:off x="3634759" y="-222010"/>
              <a:ext cx="292293" cy="562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26" idx="3"/>
              <a:endCxn id="23" idx="6"/>
            </p:cNvCxnSpPr>
            <p:nvPr/>
          </p:nvCxnSpPr>
          <p:spPr>
            <a:xfrm flipH="1">
              <a:off x="3600004" y="-222010"/>
              <a:ext cx="327048"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26" idx="2"/>
              <a:endCxn id="24" idx="6"/>
            </p:cNvCxnSpPr>
            <p:nvPr/>
          </p:nvCxnSpPr>
          <p:spPr>
            <a:xfrm flipH="1" flipV="1">
              <a:off x="3495283" y="-374385"/>
              <a:ext cx="409575" cy="97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1" idx="1"/>
              <a:endCxn id="24" idx="5"/>
            </p:cNvCxnSpPr>
            <p:nvPr/>
          </p:nvCxnSpPr>
          <p:spPr>
            <a:xfrm flipH="1" flipV="1">
              <a:off x="3463049" y="-299879"/>
              <a:ext cx="614037" cy="56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1" idx="2"/>
              <a:endCxn id="23" idx="5"/>
            </p:cNvCxnSpPr>
            <p:nvPr/>
          </p:nvCxnSpPr>
          <p:spPr>
            <a:xfrm flipH="1" flipV="1">
              <a:off x="3566410" y="45445"/>
              <a:ext cx="490001" cy="2703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23" idx="0"/>
              <a:endCxn id="24" idx="0"/>
            </p:cNvCxnSpPr>
            <p:nvPr/>
          </p:nvCxnSpPr>
          <p:spPr>
            <a:xfrm flipH="1" flipV="1">
              <a:off x="3385230" y="-479753"/>
              <a:ext cx="100078" cy="3236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26" idx="1"/>
              <a:endCxn id="63" idx="5"/>
            </p:cNvCxnSpPr>
            <p:nvPr/>
          </p:nvCxnSpPr>
          <p:spPr>
            <a:xfrm flipH="1" flipV="1">
              <a:off x="3337482" y="-804252"/>
              <a:ext cx="589570" cy="4729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24" idx="7"/>
              <a:endCxn id="67" idx="3"/>
            </p:cNvCxnSpPr>
            <p:nvPr/>
          </p:nvCxnSpPr>
          <p:spPr>
            <a:xfrm flipV="1">
              <a:off x="3463049" y="-844848"/>
              <a:ext cx="146832" cy="395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26" idx="1"/>
              <a:endCxn id="67" idx="4"/>
            </p:cNvCxnSpPr>
            <p:nvPr/>
          </p:nvCxnSpPr>
          <p:spPr>
            <a:xfrm flipH="1" flipV="1">
              <a:off x="3668821" y="-820921"/>
              <a:ext cx="258231" cy="4896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26" idx="0"/>
              <a:endCxn id="65" idx="4"/>
            </p:cNvCxnSpPr>
            <p:nvPr/>
          </p:nvCxnSpPr>
          <p:spPr>
            <a:xfrm flipV="1">
              <a:off x="3980635" y="-674501"/>
              <a:ext cx="35652" cy="320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13" idx="0"/>
              <a:endCxn id="26" idx="4"/>
            </p:cNvCxnSpPr>
            <p:nvPr/>
          </p:nvCxnSpPr>
          <p:spPr>
            <a:xfrm flipV="1">
              <a:off x="3884961" y="-199373"/>
              <a:ext cx="95674" cy="847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a:stCxn id="31" idx="0"/>
            </p:cNvCxnSpPr>
            <p:nvPr/>
          </p:nvCxnSpPr>
          <p:spPr>
            <a:xfrm flipH="1" flipV="1">
              <a:off x="3983387" y="-189847"/>
              <a:ext cx="143614" cy="431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stCxn id="31" idx="0"/>
              <a:endCxn id="28" idx="4"/>
            </p:cNvCxnSpPr>
            <p:nvPr/>
          </p:nvCxnSpPr>
          <p:spPr>
            <a:xfrm flipV="1">
              <a:off x="4127001" y="-44798"/>
              <a:ext cx="173463" cy="286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28" idx="2"/>
              <a:endCxn id="26" idx="5"/>
            </p:cNvCxnSpPr>
            <p:nvPr/>
          </p:nvCxnSpPr>
          <p:spPr>
            <a:xfrm flipH="1" flipV="1">
              <a:off x="4034217" y="-222010"/>
              <a:ext cx="190470" cy="99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28" idx="0"/>
              <a:endCxn id="65" idx="5"/>
            </p:cNvCxnSpPr>
            <p:nvPr/>
          </p:nvCxnSpPr>
          <p:spPr>
            <a:xfrm flipH="1" flipV="1">
              <a:off x="4094106" y="-705362"/>
              <a:ext cx="206358" cy="505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27" idx="1"/>
              <a:endCxn id="65" idx="6"/>
            </p:cNvCxnSpPr>
            <p:nvPr/>
          </p:nvCxnSpPr>
          <p:spPr>
            <a:xfrm flipH="1" flipV="1">
              <a:off x="4126340" y="-779868"/>
              <a:ext cx="521384" cy="286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27" idx="1"/>
              <a:endCxn id="66" idx="5"/>
            </p:cNvCxnSpPr>
            <p:nvPr/>
          </p:nvCxnSpPr>
          <p:spPr>
            <a:xfrm flipH="1" flipV="1">
              <a:off x="4411560" y="-859963"/>
              <a:ext cx="236164" cy="366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26" idx="7"/>
              <a:endCxn id="66" idx="3"/>
            </p:cNvCxnSpPr>
            <p:nvPr/>
          </p:nvCxnSpPr>
          <p:spPr>
            <a:xfrm flipV="1">
              <a:off x="4034217" y="-859963"/>
              <a:ext cx="221705" cy="528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stCxn id="26" idx="6"/>
              <a:endCxn id="27" idx="2"/>
            </p:cNvCxnSpPr>
            <p:nvPr/>
          </p:nvCxnSpPr>
          <p:spPr>
            <a:xfrm flipV="1">
              <a:off x="4056411" y="-438774"/>
              <a:ext cx="569119" cy="16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a:stCxn id="28" idx="7"/>
              <a:endCxn id="27" idx="3"/>
            </p:cNvCxnSpPr>
            <p:nvPr/>
          </p:nvCxnSpPr>
          <p:spPr>
            <a:xfrm flipV="1">
              <a:off x="4354046" y="-384124"/>
              <a:ext cx="293678" cy="207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28" idx="6"/>
              <a:endCxn id="29" idx="2"/>
            </p:cNvCxnSpPr>
            <p:nvPr/>
          </p:nvCxnSpPr>
          <p:spPr>
            <a:xfrm>
              <a:off x="4376240" y="-122085"/>
              <a:ext cx="236642" cy="8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a:stCxn id="31" idx="7"/>
              <a:endCxn id="29" idx="3"/>
            </p:cNvCxnSpPr>
            <p:nvPr/>
          </p:nvCxnSpPr>
          <p:spPr>
            <a:xfrm flipV="1">
              <a:off x="4176916" y="18396"/>
              <a:ext cx="458160" cy="245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stCxn id="13" idx="7"/>
              <a:endCxn id="29" idx="3"/>
            </p:cNvCxnSpPr>
            <p:nvPr/>
          </p:nvCxnSpPr>
          <p:spPr>
            <a:xfrm flipV="1">
              <a:off x="3990478" y="18396"/>
              <a:ext cx="644598" cy="67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a:endCxn id="31" idx="3"/>
            </p:cNvCxnSpPr>
            <p:nvPr/>
          </p:nvCxnSpPr>
          <p:spPr>
            <a:xfrm flipV="1">
              <a:off x="3834161" y="367971"/>
              <a:ext cx="242925" cy="569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13" idx="3"/>
              <a:endCxn id="33" idx="2"/>
            </p:cNvCxnSpPr>
            <p:nvPr/>
          </p:nvCxnSpPr>
          <p:spPr>
            <a:xfrm flipV="1">
              <a:off x="3779443" y="400704"/>
              <a:ext cx="823852" cy="494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13" idx="6"/>
              <a:endCxn id="21" idx="2"/>
            </p:cNvCxnSpPr>
            <p:nvPr/>
          </p:nvCxnSpPr>
          <p:spPr>
            <a:xfrm flipV="1">
              <a:off x="4034185" y="524530"/>
              <a:ext cx="717551" cy="268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27" idx="0"/>
              <a:endCxn id="64" idx="4"/>
            </p:cNvCxnSpPr>
            <p:nvPr/>
          </p:nvCxnSpPr>
          <p:spPr>
            <a:xfrm flipV="1">
              <a:off x="4701307" y="-808267"/>
              <a:ext cx="89332" cy="2922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a:stCxn id="27" idx="6"/>
              <a:endCxn id="25" idx="2"/>
            </p:cNvCxnSpPr>
            <p:nvPr/>
          </p:nvCxnSpPr>
          <p:spPr>
            <a:xfrm flipV="1">
              <a:off x="4777083" y="-535418"/>
              <a:ext cx="476729" cy="96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stCxn id="29" idx="3"/>
              <a:endCxn id="25" idx="3"/>
            </p:cNvCxnSpPr>
            <p:nvPr/>
          </p:nvCxnSpPr>
          <p:spPr>
            <a:xfrm flipV="1">
              <a:off x="4635076" y="-425767"/>
              <a:ext cx="664240" cy="444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a:stCxn id="29" idx="6"/>
              <a:endCxn id="123" idx="2"/>
            </p:cNvCxnSpPr>
            <p:nvPr/>
          </p:nvCxnSpPr>
          <p:spPr>
            <a:xfrm>
              <a:off x="4764435" y="-36254"/>
              <a:ext cx="320942" cy="20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27" idx="5"/>
              <a:endCxn id="123" idx="1"/>
            </p:cNvCxnSpPr>
            <p:nvPr/>
          </p:nvCxnSpPr>
          <p:spPr>
            <a:xfrm>
              <a:off x="4754889" y="-384124"/>
              <a:ext cx="360444" cy="2969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64" idx="5"/>
            </p:cNvCxnSpPr>
            <p:nvPr/>
          </p:nvCxnSpPr>
          <p:spPr>
            <a:xfrm>
              <a:off x="4849578" y="-832194"/>
              <a:ext cx="397458" cy="9058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25" idx="7"/>
            </p:cNvCxnSpPr>
            <p:nvPr/>
          </p:nvCxnSpPr>
          <p:spPr>
            <a:xfrm flipH="1">
              <a:off x="5123211" y="-645069"/>
              <a:ext cx="395820" cy="718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a:endCxn id="123" idx="6"/>
            </p:cNvCxnSpPr>
            <p:nvPr/>
          </p:nvCxnSpPr>
          <p:spPr>
            <a:xfrm flipH="1">
              <a:off x="5289927" y="-21573"/>
              <a:ext cx="284134" cy="5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Oval 381"/>
            <p:cNvSpPr/>
            <p:nvPr/>
          </p:nvSpPr>
          <p:spPr>
            <a:xfrm>
              <a:off x="5085377" y="-11657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cxnSp>
          <p:nvCxnSpPr>
            <p:cNvPr id="383" name="Straight Connector 382"/>
            <p:cNvCxnSpPr>
              <a:endCxn id="25" idx="1"/>
            </p:cNvCxnSpPr>
            <p:nvPr/>
          </p:nvCxnSpPr>
          <p:spPr>
            <a:xfrm flipH="1" flipV="1">
              <a:off x="5299316" y="-645069"/>
              <a:ext cx="374111" cy="547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27" idx="1"/>
            </p:cNvCxnSpPr>
            <p:nvPr/>
          </p:nvCxnSpPr>
          <p:spPr>
            <a:xfrm flipH="1" flipV="1">
              <a:off x="4647724" y="-493425"/>
              <a:ext cx="953384" cy="425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122" idx="2"/>
            </p:cNvCxnSpPr>
            <p:nvPr/>
          </p:nvCxnSpPr>
          <p:spPr>
            <a:xfrm flipH="1">
              <a:off x="5571152" y="-138210"/>
              <a:ext cx="389643" cy="141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122" idx="3"/>
              <a:endCxn id="121" idx="7"/>
            </p:cNvCxnSpPr>
            <p:nvPr/>
          </p:nvCxnSpPr>
          <p:spPr>
            <a:xfrm flipH="1">
              <a:off x="5592466" y="-48692"/>
              <a:ext cx="405927" cy="561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126" idx="3"/>
              <a:endCxn id="121" idx="3"/>
            </p:cNvCxnSpPr>
            <p:nvPr/>
          </p:nvCxnSpPr>
          <p:spPr>
            <a:xfrm flipH="1">
              <a:off x="5381431" y="272504"/>
              <a:ext cx="589612" cy="444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127" idx="4"/>
              <a:endCxn id="125" idx="7"/>
            </p:cNvCxnSpPr>
            <p:nvPr/>
          </p:nvCxnSpPr>
          <p:spPr>
            <a:xfrm flipH="1">
              <a:off x="6234462" y="111777"/>
              <a:ext cx="384921" cy="499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122" idx="2"/>
              <a:endCxn id="128" idx="1"/>
            </p:cNvCxnSpPr>
            <p:nvPr/>
          </p:nvCxnSpPr>
          <p:spPr>
            <a:xfrm>
              <a:off x="5960795" y="-138210"/>
              <a:ext cx="777233" cy="553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29" idx="5"/>
              <a:endCxn id="121" idx="1"/>
            </p:cNvCxnSpPr>
            <p:nvPr/>
          </p:nvCxnSpPr>
          <p:spPr>
            <a:xfrm>
              <a:off x="4742241" y="18396"/>
              <a:ext cx="639190" cy="494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a:endCxn id="121" idx="0"/>
            </p:cNvCxnSpPr>
            <p:nvPr/>
          </p:nvCxnSpPr>
          <p:spPr>
            <a:xfrm flipH="1">
              <a:off x="5486949" y="103169"/>
              <a:ext cx="186478" cy="367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25" idx="4"/>
              <a:endCxn id="121" idx="0"/>
            </p:cNvCxnSpPr>
            <p:nvPr/>
          </p:nvCxnSpPr>
          <p:spPr>
            <a:xfrm>
              <a:off x="5409174" y="-380348"/>
              <a:ext cx="77775" cy="851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123" idx="4"/>
              <a:endCxn id="121" idx="5"/>
            </p:cNvCxnSpPr>
            <p:nvPr/>
          </p:nvCxnSpPr>
          <p:spPr>
            <a:xfrm>
              <a:off x="5187652" y="84119"/>
              <a:ext cx="404814" cy="6332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endCxn id="21" idx="0"/>
            </p:cNvCxnSpPr>
            <p:nvPr/>
          </p:nvCxnSpPr>
          <p:spPr>
            <a:xfrm>
              <a:off x="4751736" y="22877"/>
              <a:ext cx="123612" cy="377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29" idx="4"/>
              <a:endCxn id="33" idx="0"/>
            </p:cNvCxnSpPr>
            <p:nvPr/>
          </p:nvCxnSpPr>
          <p:spPr>
            <a:xfrm flipH="1">
              <a:off x="4673885" y="41033"/>
              <a:ext cx="14774" cy="285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123" idx="3"/>
              <a:endCxn id="21" idx="7"/>
            </p:cNvCxnSpPr>
            <p:nvPr/>
          </p:nvCxnSpPr>
          <p:spPr>
            <a:xfrm flipH="1">
              <a:off x="4962755" y="54728"/>
              <a:ext cx="152578" cy="382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123" idx="4"/>
              <a:endCxn id="30" idx="0"/>
            </p:cNvCxnSpPr>
            <p:nvPr/>
          </p:nvCxnSpPr>
          <p:spPr>
            <a:xfrm>
              <a:off x="5187652" y="84119"/>
              <a:ext cx="45245" cy="7618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endCxn id="120" idx="0"/>
            </p:cNvCxnSpPr>
            <p:nvPr/>
          </p:nvCxnSpPr>
          <p:spPr>
            <a:xfrm>
              <a:off x="5673427" y="103169"/>
              <a:ext cx="113371" cy="8685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20" idx="0"/>
              <a:endCxn id="56" idx="4"/>
            </p:cNvCxnSpPr>
            <p:nvPr/>
          </p:nvCxnSpPr>
          <p:spPr>
            <a:xfrm flipV="1">
              <a:off x="4961965" y="1588941"/>
              <a:ext cx="88221" cy="342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20" idx="1"/>
              <a:endCxn id="14" idx="5"/>
            </p:cNvCxnSpPr>
            <p:nvPr/>
          </p:nvCxnSpPr>
          <p:spPr>
            <a:xfrm flipH="1" flipV="1">
              <a:off x="4561978" y="1472813"/>
              <a:ext cx="326809" cy="489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20" idx="2"/>
              <a:endCxn id="19" idx="6"/>
            </p:cNvCxnSpPr>
            <p:nvPr/>
          </p:nvCxnSpPr>
          <p:spPr>
            <a:xfrm flipH="1" flipV="1">
              <a:off x="4751736" y="1863585"/>
              <a:ext cx="106740" cy="172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19" idx="2"/>
              <a:endCxn id="9" idx="6"/>
            </p:cNvCxnSpPr>
            <p:nvPr/>
          </p:nvCxnSpPr>
          <p:spPr>
            <a:xfrm flipH="1" flipV="1">
              <a:off x="4151661" y="1791353"/>
              <a:ext cx="398463" cy="72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19" idx="3"/>
              <a:endCxn id="79" idx="7"/>
            </p:cNvCxnSpPr>
            <p:nvPr/>
          </p:nvCxnSpPr>
          <p:spPr>
            <a:xfrm flipH="1">
              <a:off x="4309022" y="1935988"/>
              <a:ext cx="270627" cy="1865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79" idx="1"/>
              <a:endCxn id="9" idx="5"/>
            </p:cNvCxnSpPr>
            <p:nvPr/>
          </p:nvCxnSpPr>
          <p:spPr>
            <a:xfrm flipH="1" flipV="1">
              <a:off x="4112139" y="1885645"/>
              <a:ext cx="82978" cy="236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9" idx="7"/>
              <a:endCxn id="15" idx="4"/>
            </p:cNvCxnSpPr>
            <p:nvPr/>
          </p:nvCxnSpPr>
          <p:spPr>
            <a:xfrm flipV="1">
              <a:off x="4112139" y="1480202"/>
              <a:ext cx="11742" cy="216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9" idx="1"/>
              <a:endCxn id="12" idx="5"/>
            </p:cNvCxnSpPr>
            <p:nvPr/>
          </p:nvCxnSpPr>
          <p:spPr>
            <a:xfrm flipH="1" flipV="1">
              <a:off x="3549584" y="1198769"/>
              <a:ext cx="371724" cy="498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9" idx="2"/>
              <a:endCxn id="55" idx="6"/>
            </p:cNvCxnSpPr>
            <p:nvPr/>
          </p:nvCxnSpPr>
          <p:spPr>
            <a:xfrm flipH="1" flipV="1">
              <a:off x="3364261" y="1688277"/>
              <a:ext cx="517525" cy="103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15" idx="3"/>
              <a:endCxn id="10" idx="7"/>
            </p:cNvCxnSpPr>
            <p:nvPr/>
          </p:nvCxnSpPr>
          <p:spPr>
            <a:xfrm flipH="1">
              <a:off x="3321564" y="1450212"/>
              <a:ext cx="731036" cy="564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7" idx="0"/>
              <a:endCxn id="12" idx="4"/>
            </p:cNvCxnSpPr>
            <p:nvPr/>
          </p:nvCxnSpPr>
          <p:spPr>
            <a:xfrm flipH="1" flipV="1">
              <a:off x="3483430" y="1226202"/>
              <a:ext cx="228494" cy="901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55" idx="7"/>
              <a:endCxn id="15" idx="2"/>
            </p:cNvCxnSpPr>
            <p:nvPr/>
          </p:nvCxnSpPr>
          <p:spPr>
            <a:xfrm flipV="1">
              <a:off x="3346741" y="1377809"/>
              <a:ext cx="676334" cy="27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12" idx="6"/>
              <a:endCxn id="32" idx="2"/>
            </p:cNvCxnSpPr>
            <p:nvPr/>
          </p:nvCxnSpPr>
          <p:spPr>
            <a:xfrm flipV="1">
              <a:off x="3576986" y="981018"/>
              <a:ext cx="885932" cy="1515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12" idx="7"/>
              <a:endCxn id="13" idx="7"/>
            </p:cNvCxnSpPr>
            <p:nvPr/>
          </p:nvCxnSpPr>
          <p:spPr>
            <a:xfrm flipV="1">
              <a:off x="3549584" y="690666"/>
              <a:ext cx="440894" cy="3756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endCxn id="13" idx="4"/>
            </p:cNvCxnSpPr>
            <p:nvPr/>
          </p:nvCxnSpPr>
          <p:spPr>
            <a:xfrm flipV="1">
              <a:off x="3707161" y="937277"/>
              <a:ext cx="177800" cy="1527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flipV="1">
              <a:off x="3659536" y="1667527"/>
              <a:ext cx="431800" cy="784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9" idx="0"/>
              <a:endCxn id="15" idx="4"/>
            </p:cNvCxnSpPr>
            <p:nvPr/>
          </p:nvCxnSpPr>
          <p:spPr>
            <a:xfrm flipV="1">
              <a:off x="4016724" y="1480202"/>
              <a:ext cx="107157" cy="177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endCxn id="85" idx="0"/>
            </p:cNvCxnSpPr>
            <p:nvPr/>
          </p:nvCxnSpPr>
          <p:spPr>
            <a:xfrm>
              <a:off x="4018311" y="1940577"/>
              <a:ext cx="246108" cy="1338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79" idx="3"/>
              <a:endCxn id="78" idx="7"/>
            </p:cNvCxnSpPr>
            <p:nvPr/>
          </p:nvCxnSpPr>
          <p:spPr>
            <a:xfrm flipH="1">
              <a:off x="3973779" y="2236023"/>
              <a:ext cx="221338" cy="628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stCxn id="13" idx="4"/>
              <a:endCxn id="7" idx="0"/>
            </p:cNvCxnSpPr>
            <p:nvPr/>
          </p:nvCxnSpPr>
          <p:spPr>
            <a:xfrm flipH="1">
              <a:off x="3711924" y="937277"/>
              <a:ext cx="173037" cy="1190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13" idx="4"/>
              <a:endCxn id="9" idx="0"/>
            </p:cNvCxnSpPr>
            <p:nvPr/>
          </p:nvCxnSpPr>
          <p:spPr>
            <a:xfrm>
              <a:off x="3884961" y="937277"/>
              <a:ext cx="131763" cy="720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15" idx="5"/>
              <a:endCxn id="19" idx="1"/>
            </p:cNvCxnSpPr>
            <p:nvPr/>
          </p:nvCxnSpPr>
          <p:spPr>
            <a:xfrm>
              <a:off x="4195162" y="1450212"/>
              <a:ext cx="384487" cy="340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15" idx="6"/>
              <a:endCxn id="14" idx="2"/>
            </p:cNvCxnSpPr>
            <p:nvPr/>
          </p:nvCxnSpPr>
          <p:spPr>
            <a:xfrm flipV="1">
              <a:off x="4224687" y="1370664"/>
              <a:ext cx="82549" cy="7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12" idx="6"/>
              <a:endCxn id="15" idx="2"/>
            </p:cNvCxnSpPr>
            <p:nvPr/>
          </p:nvCxnSpPr>
          <p:spPr>
            <a:xfrm>
              <a:off x="3576986" y="1132541"/>
              <a:ext cx="446089" cy="245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14" idx="4"/>
              <a:endCxn id="19" idx="0"/>
            </p:cNvCxnSpPr>
            <p:nvPr/>
          </p:nvCxnSpPr>
          <p:spPr>
            <a:xfrm>
              <a:off x="4456461" y="1515125"/>
              <a:ext cx="194469" cy="246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14" idx="0"/>
              <a:endCxn id="32" idx="4"/>
            </p:cNvCxnSpPr>
            <p:nvPr/>
          </p:nvCxnSpPr>
          <p:spPr>
            <a:xfrm flipV="1">
              <a:off x="4456461" y="1054834"/>
              <a:ext cx="77047" cy="17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15" idx="7"/>
              <a:endCxn id="32" idx="3"/>
            </p:cNvCxnSpPr>
            <p:nvPr/>
          </p:nvCxnSpPr>
          <p:spPr>
            <a:xfrm flipV="1">
              <a:off x="4195162" y="1033214"/>
              <a:ext cx="288431" cy="272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15" idx="0"/>
              <a:endCxn id="31" idx="4"/>
            </p:cNvCxnSpPr>
            <p:nvPr/>
          </p:nvCxnSpPr>
          <p:spPr>
            <a:xfrm flipV="1">
              <a:off x="4123881" y="389591"/>
              <a:ext cx="3120" cy="885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a:endCxn id="55" idx="7"/>
            </p:cNvCxnSpPr>
            <p:nvPr/>
          </p:nvCxnSpPr>
          <p:spPr>
            <a:xfrm flipH="1">
              <a:off x="3346741" y="800752"/>
              <a:ext cx="560445" cy="848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18" idx="4"/>
              <a:endCxn id="10" idx="0"/>
            </p:cNvCxnSpPr>
            <p:nvPr/>
          </p:nvCxnSpPr>
          <p:spPr>
            <a:xfrm>
              <a:off x="2965403" y="826152"/>
              <a:ext cx="260746" cy="1149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a:stCxn id="31" idx="0"/>
              <a:endCxn id="14" idx="1"/>
            </p:cNvCxnSpPr>
            <p:nvPr/>
          </p:nvCxnSpPr>
          <p:spPr>
            <a:xfrm>
              <a:off x="4127001" y="241959"/>
              <a:ext cx="223942" cy="1026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31" idx="0"/>
              <a:endCxn id="32" idx="1"/>
            </p:cNvCxnSpPr>
            <p:nvPr/>
          </p:nvCxnSpPr>
          <p:spPr>
            <a:xfrm>
              <a:off x="4127001" y="241959"/>
              <a:ext cx="356592" cy="686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3" idx="4"/>
              <a:endCxn id="32" idx="0"/>
            </p:cNvCxnSpPr>
            <p:nvPr/>
          </p:nvCxnSpPr>
          <p:spPr>
            <a:xfrm flipH="1">
              <a:off x="4533508" y="474520"/>
              <a:ext cx="140377" cy="432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33" idx="2"/>
              <a:endCxn id="31" idx="6"/>
            </p:cNvCxnSpPr>
            <p:nvPr/>
          </p:nvCxnSpPr>
          <p:spPr>
            <a:xfrm flipH="1" flipV="1">
              <a:off x="4197591" y="315775"/>
              <a:ext cx="405704" cy="8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58" idx="0"/>
              <a:endCxn id="21" idx="4"/>
            </p:cNvCxnSpPr>
            <p:nvPr/>
          </p:nvCxnSpPr>
          <p:spPr>
            <a:xfrm flipH="1" flipV="1">
              <a:off x="4875348" y="648354"/>
              <a:ext cx="43012" cy="2634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58" idx="1"/>
              <a:endCxn id="33" idx="4"/>
            </p:cNvCxnSpPr>
            <p:nvPr/>
          </p:nvCxnSpPr>
          <p:spPr>
            <a:xfrm flipH="1" flipV="1">
              <a:off x="4673885" y="474520"/>
              <a:ext cx="205127" cy="4537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32" idx="7"/>
              <a:endCxn id="21" idx="3"/>
            </p:cNvCxnSpPr>
            <p:nvPr/>
          </p:nvCxnSpPr>
          <p:spPr>
            <a:xfrm flipV="1">
              <a:off x="4583423" y="612087"/>
              <a:ext cx="204518" cy="316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32" idx="6"/>
              <a:endCxn id="58" idx="2"/>
            </p:cNvCxnSpPr>
            <p:nvPr/>
          </p:nvCxnSpPr>
          <p:spPr>
            <a:xfrm flipV="1">
              <a:off x="4604098" y="967883"/>
              <a:ext cx="258616" cy="13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14" idx="7"/>
              <a:endCxn id="58" idx="3"/>
            </p:cNvCxnSpPr>
            <p:nvPr/>
          </p:nvCxnSpPr>
          <p:spPr>
            <a:xfrm flipV="1">
              <a:off x="4561978" y="1007521"/>
              <a:ext cx="317034" cy="260993"/>
            </a:xfrm>
            <a:prstGeom prst="lin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8" name="Straight Connector 437"/>
            <p:cNvCxnSpPr>
              <a:stCxn id="56" idx="1"/>
              <a:endCxn id="32" idx="5"/>
            </p:cNvCxnSpPr>
            <p:nvPr/>
          </p:nvCxnSpPr>
          <p:spPr>
            <a:xfrm flipH="1" flipV="1">
              <a:off x="4583423" y="1033214"/>
              <a:ext cx="416848" cy="429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a:stCxn id="11" idx="0"/>
              <a:endCxn id="30" idx="4"/>
            </p:cNvCxnSpPr>
            <p:nvPr/>
          </p:nvCxnSpPr>
          <p:spPr>
            <a:xfrm flipH="1" flipV="1">
              <a:off x="5232897" y="1001820"/>
              <a:ext cx="144528" cy="294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11" idx="1"/>
              <a:endCxn id="58" idx="5"/>
            </p:cNvCxnSpPr>
            <p:nvPr/>
          </p:nvCxnSpPr>
          <p:spPr>
            <a:xfrm flipH="1" flipV="1">
              <a:off x="4957707" y="1007521"/>
              <a:ext cx="332311" cy="3247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56" idx="0"/>
              <a:endCxn id="58" idx="4"/>
            </p:cNvCxnSpPr>
            <p:nvPr/>
          </p:nvCxnSpPr>
          <p:spPr>
            <a:xfrm flipH="1" flipV="1">
              <a:off x="4918360" y="1023940"/>
              <a:ext cx="131826" cy="417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stCxn id="14" idx="7"/>
              <a:endCxn id="30" idx="3"/>
            </p:cNvCxnSpPr>
            <p:nvPr/>
          </p:nvCxnSpPr>
          <p:spPr>
            <a:xfrm flipV="1">
              <a:off x="4561978" y="978995"/>
              <a:ext cx="616586" cy="289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a:stCxn id="30" idx="1"/>
            </p:cNvCxnSpPr>
            <p:nvPr/>
          </p:nvCxnSpPr>
          <p:spPr>
            <a:xfrm flipH="1" flipV="1">
              <a:off x="4964461" y="622953"/>
              <a:ext cx="214103" cy="24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30" idx="2"/>
              <a:endCxn id="58" idx="6"/>
            </p:cNvCxnSpPr>
            <p:nvPr/>
          </p:nvCxnSpPr>
          <p:spPr>
            <a:xfrm flipH="1">
              <a:off x="4974005" y="923890"/>
              <a:ext cx="182054" cy="439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a:stCxn id="120" idx="2"/>
              <a:endCxn id="30" idx="6"/>
            </p:cNvCxnSpPr>
            <p:nvPr/>
          </p:nvCxnSpPr>
          <p:spPr>
            <a:xfrm flipH="1" flipV="1">
              <a:off x="5309734" y="923890"/>
              <a:ext cx="424855" cy="101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121" idx="3"/>
              <a:endCxn id="30" idx="7"/>
            </p:cNvCxnSpPr>
            <p:nvPr/>
          </p:nvCxnSpPr>
          <p:spPr>
            <a:xfrm flipH="1">
              <a:off x="5287229" y="717416"/>
              <a:ext cx="94202" cy="15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a:stCxn id="121" idx="4"/>
              <a:endCxn id="11" idx="0"/>
            </p:cNvCxnSpPr>
            <p:nvPr/>
          </p:nvCxnSpPr>
          <p:spPr>
            <a:xfrm flipH="1">
              <a:off x="5377425" y="759728"/>
              <a:ext cx="109524" cy="536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a:stCxn id="56" idx="2"/>
              <a:endCxn id="14" idx="6"/>
            </p:cNvCxnSpPr>
            <p:nvPr/>
          </p:nvCxnSpPr>
          <p:spPr>
            <a:xfrm flipH="1" flipV="1">
              <a:off x="4605685" y="1370664"/>
              <a:ext cx="373911" cy="144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a:stCxn id="56" idx="3"/>
              <a:endCxn id="19" idx="7"/>
            </p:cNvCxnSpPr>
            <p:nvPr/>
          </p:nvCxnSpPr>
          <p:spPr>
            <a:xfrm flipH="1">
              <a:off x="4722211" y="1567321"/>
              <a:ext cx="278060" cy="223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a:stCxn id="11" idx="2"/>
              <a:endCxn id="56" idx="7"/>
            </p:cNvCxnSpPr>
            <p:nvPr/>
          </p:nvCxnSpPr>
          <p:spPr>
            <a:xfrm flipH="1">
              <a:off x="5100101" y="1419878"/>
              <a:ext cx="153712" cy="43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a:stCxn id="30" idx="4"/>
              <a:endCxn id="56" idx="0"/>
            </p:cNvCxnSpPr>
            <p:nvPr/>
          </p:nvCxnSpPr>
          <p:spPr>
            <a:xfrm flipH="1">
              <a:off x="5050186" y="1001820"/>
              <a:ext cx="182711" cy="439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a:stCxn id="84" idx="1"/>
              <a:endCxn id="56" idx="5"/>
            </p:cNvCxnSpPr>
            <p:nvPr/>
          </p:nvCxnSpPr>
          <p:spPr>
            <a:xfrm flipH="1" flipV="1">
              <a:off x="5100101" y="1567321"/>
              <a:ext cx="446701" cy="2772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a:stCxn id="83" idx="0"/>
              <a:endCxn id="56" idx="4"/>
            </p:cNvCxnSpPr>
            <p:nvPr/>
          </p:nvCxnSpPr>
          <p:spPr>
            <a:xfrm flipH="1" flipV="1">
              <a:off x="5050186" y="1588941"/>
              <a:ext cx="447104" cy="663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a:stCxn id="84" idx="2"/>
              <a:endCxn id="20" idx="6"/>
            </p:cNvCxnSpPr>
            <p:nvPr/>
          </p:nvCxnSpPr>
          <p:spPr>
            <a:xfrm flipH="1">
              <a:off x="5065453" y="1918470"/>
              <a:ext cx="451038" cy="117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a:stCxn id="119" idx="3"/>
              <a:endCxn id="84" idx="7"/>
            </p:cNvCxnSpPr>
            <p:nvPr/>
          </p:nvCxnSpPr>
          <p:spPr>
            <a:xfrm flipH="1">
              <a:off x="5693157" y="1643591"/>
              <a:ext cx="69379" cy="200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a:stCxn id="11" idx="5"/>
              <a:endCxn id="84" idx="0"/>
            </p:cNvCxnSpPr>
            <p:nvPr/>
          </p:nvCxnSpPr>
          <p:spPr>
            <a:xfrm>
              <a:off x="5464832" y="1507435"/>
              <a:ext cx="155148" cy="306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a:stCxn id="116" idx="3"/>
              <a:endCxn id="112" idx="7"/>
            </p:cNvCxnSpPr>
            <p:nvPr/>
          </p:nvCxnSpPr>
          <p:spPr>
            <a:xfrm flipH="1">
              <a:off x="6679876" y="1400566"/>
              <a:ext cx="60659" cy="252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a:stCxn id="120" idx="4"/>
              <a:endCxn id="119" idx="0"/>
            </p:cNvCxnSpPr>
            <p:nvPr/>
          </p:nvCxnSpPr>
          <p:spPr>
            <a:xfrm>
              <a:off x="5786798" y="1078845"/>
              <a:ext cx="12655" cy="4732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stCxn id="11" idx="5"/>
              <a:endCxn id="119" idx="2"/>
            </p:cNvCxnSpPr>
            <p:nvPr/>
          </p:nvCxnSpPr>
          <p:spPr>
            <a:xfrm>
              <a:off x="5464832" y="1507435"/>
              <a:ext cx="282412" cy="98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a:stCxn id="11" idx="3"/>
              <a:endCxn id="20" idx="7"/>
            </p:cNvCxnSpPr>
            <p:nvPr/>
          </p:nvCxnSpPr>
          <p:spPr>
            <a:xfrm flipH="1">
              <a:off x="5035142" y="1507435"/>
              <a:ext cx="254876" cy="454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a:stCxn id="120" idx="3"/>
              <a:endCxn id="11" idx="7"/>
            </p:cNvCxnSpPr>
            <p:nvPr/>
          </p:nvCxnSpPr>
          <p:spPr>
            <a:xfrm flipH="1">
              <a:off x="5464832" y="1063151"/>
              <a:ext cx="285049" cy="269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a:stCxn id="118" idx="2"/>
              <a:endCxn id="11" idx="6"/>
            </p:cNvCxnSpPr>
            <p:nvPr/>
          </p:nvCxnSpPr>
          <p:spPr>
            <a:xfrm flipH="1">
              <a:off x="5501037" y="1241209"/>
              <a:ext cx="613727" cy="1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a:stCxn id="118" idx="4"/>
              <a:endCxn id="107" idx="0"/>
            </p:cNvCxnSpPr>
            <p:nvPr/>
          </p:nvCxnSpPr>
          <p:spPr>
            <a:xfrm>
              <a:off x="6209062" y="1335229"/>
              <a:ext cx="38674" cy="383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118" idx="3"/>
              <a:endCxn id="119" idx="7"/>
            </p:cNvCxnSpPr>
            <p:nvPr/>
          </p:nvCxnSpPr>
          <p:spPr>
            <a:xfrm flipH="1">
              <a:off x="5836369" y="1307691"/>
              <a:ext cx="306014" cy="260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119" idx="6"/>
              <a:endCxn id="107" idx="1"/>
            </p:cNvCxnSpPr>
            <p:nvPr/>
          </p:nvCxnSpPr>
          <p:spPr>
            <a:xfrm>
              <a:off x="5851661" y="1605702"/>
              <a:ext cx="322897" cy="1437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84" idx="6"/>
              <a:endCxn id="107" idx="2"/>
            </p:cNvCxnSpPr>
            <p:nvPr/>
          </p:nvCxnSpPr>
          <p:spPr>
            <a:xfrm flipV="1">
              <a:off x="5723468" y="1823289"/>
              <a:ext cx="420779" cy="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84" idx="6"/>
              <a:endCxn id="109" idx="2"/>
            </p:cNvCxnSpPr>
            <p:nvPr/>
          </p:nvCxnSpPr>
          <p:spPr>
            <a:xfrm>
              <a:off x="5723468" y="1918470"/>
              <a:ext cx="231743" cy="113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84" idx="5"/>
              <a:endCxn id="105" idx="1"/>
            </p:cNvCxnSpPr>
            <p:nvPr/>
          </p:nvCxnSpPr>
          <p:spPr>
            <a:xfrm>
              <a:off x="5693157" y="1992353"/>
              <a:ext cx="128798" cy="32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109" idx="3"/>
              <a:endCxn id="105" idx="0"/>
            </p:cNvCxnSpPr>
            <p:nvPr/>
          </p:nvCxnSpPr>
          <p:spPr>
            <a:xfrm flipH="1">
              <a:off x="5858872" y="2093243"/>
              <a:ext cx="121863" cy="208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108" idx="2"/>
              <a:endCxn id="105" idx="6"/>
            </p:cNvCxnSpPr>
            <p:nvPr/>
          </p:nvCxnSpPr>
          <p:spPr>
            <a:xfrm flipH="1">
              <a:off x="5911080" y="2232634"/>
              <a:ext cx="268055" cy="122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105" idx="2"/>
              <a:endCxn id="83" idx="6"/>
            </p:cNvCxnSpPr>
            <p:nvPr/>
          </p:nvCxnSpPr>
          <p:spPr>
            <a:xfrm flipH="1">
              <a:off x="5600778" y="2355049"/>
              <a:ext cx="205885" cy="1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108" idx="0"/>
              <a:endCxn id="107" idx="4"/>
            </p:cNvCxnSpPr>
            <p:nvPr/>
          </p:nvCxnSpPr>
          <p:spPr>
            <a:xfrm flipH="1" flipV="1">
              <a:off x="6247736" y="1927775"/>
              <a:ext cx="18545" cy="217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109" idx="1"/>
              <a:endCxn id="119" idx="5"/>
            </p:cNvCxnSpPr>
            <p:nvPr/>
          </p:nvCxnSpPr>
          <p:spPr>
            <a:xfrm flipH="1" flipV="1">
              <a:off x="5836369" y="1643591"/>
              <a:ext cx="144366" cy="326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109" idx="0"/>
              <a:endCxn id="120" idx="4"/>
            </p:cNvCxnSpPr>
            <p:nvPr/>
          </p:nvCxnSpPr>
          <p:spPr>
            <a:xfrm flipH="1" flipV="1">
              <a:off x="5786798" y="1078845"/>
              <a:ext cx="255559" cy="8661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109" idx="0"/>
              <a:endCxn id="118" idx="4"/>
            </p:cNvCxnSpPr>
            <p:nvPr/>
          </p:nvCxnSpPr>
          <p:spPr>
            <a:xfrm flipV="1">
              <a:off x="6042357" y="1335229"/>
              <a:ext cx="166705" cy="609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126" idx="4"/>
              <a:endCxn id="125" idx="5"/>
            </p:cNvCxnSpPr>
            <p:nvPr/>
          </p:nvCxnSpPr>
          <p:spPr>
            <a:xfrm>
              <a:off x="6018343" y="292752"/>
              <a:ext cx="216119" cy="393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122" idx="4"/>
              <a:endCxn id="126" idx="0"/>
            </p:cNvCxnSpPr>
            <p:nvPr/>
          </p:nvCxnSpPr>
          <p:spPr>
            <a:xfrm flipH="1">
              <a:off x="6018343" y="-11612"/>
              <a:ext cx="70820" cy="166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127" idx="3"/>
              <a:endCxn id="126" idx="7"/>
            </p:cNvCxnSpPr>
            <p:nvPr/>
          </p:nvCxnSpPr>
          <p:spPr>
            <a:xfrm flipH="1">
              <a:off x="6065643" y="98429"/>
              <a:ext cx="522837" cy="763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128" idx="5"/>
              <a:endCxn id="126" idx="6"/>
            </p:cNvCxnSpPr>
            <p:nvPr/>
          </p:nvCxnSpPr>
          <p:spPr>
            <a:xfrm flipH="1" flipV="1">
              <a:off x="6085236" y="223620"/>
              <a:ext cx="780086" cy="321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128" idx="6"/>
              <a:endCxn id="125" idx="6"/>
            </p:cNvCxnSpPr>
            <p:nvPr/>
          </p:nvCxnSpPr>
          <p:spPr>
            <a:xfrm flipH="1">
              <a:off x="6250335" y="480258"/>
              <a:ext cx="641351" cy="16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128" idx="3"/>
              <a:endCxn id="118" idx="7"/>
            </p:cNvCxnSpPr>
            <p:nvPr/>
          </p:nvCxnSpPr>
          <p:spPr>
            <a:xfrm flipH="1">
              <a:off x="6275741" y="545237"/>
              <a:ext cx="462287" cy="629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116" idx="1"/>
              <a:endCxn id="124" idx="5"/>
            </p:cNvCxnSpPr>
            <p:nvPr/>
          </p:nvCxnSpPr>
          <p:spPr>
            <a:xfrm flipH="1" flipV="1">
              <a:off x="6167787" y="1013753"/>
              <a:ext cx="572748" cy="263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117" idx="0"/>
              <a:endCxn id="128" idx="4"/>
            </p:cNvCxnSpPr>
            <p:nvPr/>
          </p:nvCxnSpPr>
          <p:spPr>
            <a:xfrm flipH="1" flipV="1">
              <a:off x="6801675" y="572152"/>
              <a:ext cx="181217" cy="293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117" idx="1"/>
              <a:endCxn id="125" idx="6"/>
            </p:cNvCxnSpPr>
            <p:nvPr/>
          </p:nvCxnSpPr>
          <p:spPr>
            <a:xfrm flipH="1" flipV="1">
              <a:off x="6250335" y="649070"/>
              <a:ext cx="687859" cy="236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117" idx="2"/>
              <a:endCxn id="124" idx="6"/>
            </p:cNvCxnSpPr>
            <p:nvPr/>
          </p:nvCxnSpPr>
          <p:spPr>
            <a:xfrm flipH="1">
              <a:off x="6183660" y="932280"/>
              <a:ext cx="736020" cy="43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117" idx="2"/>
              <a:endCxn id="118" idx="3"/>
            </p:cNvCxnSpPr>
            <p:nvPr/>
          </p:nvCxnSpPr>
          <p:spPr>
            <a:xfrm flipH="1">
              <a:off x="6142383" y="932280"/>
              <a:ext cx="777297" cy="3754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121" idx="2"/>
              <a:endCxn id="21" idx="6"/>
            </p:cNvCxnSpPr>
            <p:nvPr/>
          </p:nvCxnSpPr>
          <p:spPr>
            <a:xfrm flipH="1" flipV="1">
              <a:off x="4998960" y="524530"/>
              <a:ext cx="338764" cy="90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124" idx="1"/>
              <a:endCxn id="121" idx="5"/>
            </p:cNvCxnSpPr>
            <p:nvPr/>
          </p:nvCxnSpPr>
          <p:spPr>
            <a:xfrm flipH="1" flipV="1">
              <a:off x="5592466" y="717416"/>
              <a:ext cx="498682" cy="221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125" idx="2"/>
              <a:endCxn id="121" idx="6"/>
            </p:cNvCxnSpPr>
            <p:nvPr/>
          </p:nvCxnSpPr>
          <p:spPr>
            <a:xfrm flipH="1" flipV="1">
              <a:off x="5636173" y="615267"/>
              <a:ext cx="505777" cy="33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125" idx="3"/>
              <a:endCxn id="120" idx="7"/>
            </p:cNvCxnSpPr>
            <p:nvPr/>
          </p:nvCxnSpPr>
          <p:spPr>
            <a:xfrm flipH="1">
              <a:off x="5823714" y="686728"/>
              <a:ext cx="334109" cy="300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124" idx="2"/>
              <a:endCxn id="120" idx="6"/>
            </p:cNvCxnSpPr>
            <p:nvPr/>
          </p:nvCxnSpPr>
          <p:spPr>
            <a:xfrm flipH="1">
              <a:off x="5839006" y="976095"/>
              <a:ext cx="236269" cy="491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120" idx="1"/>
              <a:endCxn id="121" idx="1"/>
            </p:cNvCxnSpPr>
            <p:nvPr/>
          </p:nvCxnSpPr>
          <p:spPr>
            <a:xfrm flipH="1" flipV="1">
              <a:off x="5381431" y="513117"/>
              <a:ext cx="368450" cy="474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19" idx="5"/>
              <a:endCxn id="121" idx="1"/>
            </p:cNvCxnSpPr>
            <p:nvPr/>
          </p:nvCxnSpPr>
          <p:spPr>
            <a:xfrm flipH="1" flipV="1">
              <a:off x="5381431" y="513117"/>
              <a:ext cx="454938" cy="1130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118" idx="1"/>
              <a:endCxn id="120" idx="5"/>
            </p:cNvCxnSpPr>
            <p:nvPr/>
          </p:nvCxnSpPr>
          <p:spPr>
            <a:xfrm flipH="1" flipV="1">
              <a:off x="5823714" y="1063151"/>
              <a:ext cx="318669" cy="111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a:stCxn id="118" idx="0"/>
              <a:endCxn id="124" idx="4"/>
            </p:cNvCxnSpPr>
            <p:nvPr/>
          </p:nvCxnSpPr>
          <p:spPr>
            <a:xfrm flipH="1" flipV="1">
              <a:off x="6129468" y="1029352"/>
              <a:ext cx="79594" cy="117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a:stCxn id="124" idx="1"/>
            </p:cNvCxnSpPr>
            <p:nvPr/>
          </p:nvCxnSpPr>
          <p:spPr>
            <a:xfrm flipH="1" flipV="1">
              <a:off x="5745746" y="73778"/>
              <a:ext cx="345402" cy="864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124" idx="0"/>
              <a:endCxn id="125" idx="4"/>
            </p:cNvCxnSpPr>
            <p:nvPr/>
          </p:nvCxnSpPr>
          <p:spPr>
            <a:xfrm flipV="1">
              <a:off x="6129468" y="702327"/>
              <a:ext cx="66675" cy="220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116" idx="2"/>
              <a:endCxn id="118" idx="6"/>
            </p:cNvCxnSpPr>
            <p:nvPr/>
          </p:nvCxnSpPr>
          <p:spPr>
            <a:xfrm flipH="1" flipV="1">
              <a:off x="6303360" y="1241209"/>
              <a:ext cx="411651" cy="9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112" idx="1"/>
              <a:endCxn id="118" idx="5"/>
            </p:cNvCxnSpPr>
            <p:nvPr/>
          </p:nvCxnSpPr>
          <p:spPr>
            <a:xfrm flipH="1" flipV="1">
              <a:off x="6275741" y="1307691"/>
              <a:ext cx="314739" cy="345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116" idx="1"/>
              <a:endCxn id="126" idx="5"/>
            </p:cNvCxnSpPr>
            <p:nvPr/>
          </p:nvCxnSpPr>
          <p:spPr>
            <a:xfrm flipH="1" flipV="1">
              <a:off x="6065643" y="272504"/>
              <a:ext cx="674892" cy="10052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116" idx="0"/>
              <a:endCxn id="117" idx="3"/>
            </p:cNvCxnSpPr>
            <p:nvPr/>
          </p:nvCxnSpPr>
          <p:spPr>
            <a:xfrm flipV="1">
              <a:off x="6802157" y="979116"/>
              <a:ext cx="136037" cy="273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103" idx="0"/>
              <a:endCxn id="116" idx="4"/>
            </p:cNvCxnSpPr>
            <p:nvPr/>
          </p:nvCxnSpPr>
          <p:spPr>
            <a:xfrm flipH="1" flipV="1">
              <a:off x="6802157" y="1426009"/>
              <a:ext cx="175783"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103" idx="7"/>
              <a:endCxn id="113" idx="7"/>
            </p:cNvCxnSpPr>
            <p:nvPr/>
          </p:nvCxnSpPr>
          <p:spPr>
            <a:xfrm flipV="1">
              <a:off x="7022638" y="1498810"/>
              <a:ext cx="325376" cy="579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104" idx="7"/>
              <a:endCxn id="113" idx="3"/>
            </p:cNvCxnSpPr>
            <p:nvPr/>
          </p:nvCxnSpPr>
          <p:spPr>
            <a:xfrm flipV="1">
              <a:off x="6667692" y="1637221"/>
              <a:ext cx="541518" cy="3921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113" idx="1"/>
              <a:endCxn id="117" idx="5"/>
            </p:cNvCxnSpPr>
            <p:nvPr/>
          </p:nvCxnSpPr>
          <p:spPr>
            <a:xfrm flipH="1" flipV="1">
              <a:off x="7027590" y="979116"/>
              <a:ext cx="181620" cy="5196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113" idx="2"/>
              <a:endCxn id="116" idx="5"/>
            </p:cNvCxnSpPr>
            <p:nvPr/>
          </p:nvCxnSpPr>
          <p:spPr>
            <a:xfrm flipH="1" flipV="1">
              <a:off x="6863778" y="1400566"/>
              <a:ext cx="316685" cy="167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103" idx="3"/>
              <a:endCxn id="110" idx="7"/>
            </p:cNvCxnSpPr>
            <p:nvPr/>
          </p:nvCxnSpPr>
          <p:spPr>
            <a:xfrm flipH="1">
              <a:off x="6580879" y="2172458"/>
              <a:ext cx="352363" cy="350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104" idx="5"/>
              <a:endCxn id="111" idx="1"/>
            </p:cNvCxnSpPr>
            <p:nvPr/>
          </p:nvCxnSpPr>
          <p:spPr>
            <a:xfrm>
              <a:off x="6667692" y="2105193"/>
              <a:ext cx="288373" cy="497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102" idx="2"/>
              <a:endCxn id="110" idx="3"/>
            </p:cNvCxnSpPr>
            <p:nvPr/>
          </p:nvCxnSpPr>
          <p:spPr>
            <a:xfrm flipH="1">
              <a:off x="6374771" y="2313511"/>
              <a:ext cx="874465" cy="415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p:cNvCxnSpPr>
              <a:stCxn id="102" idx="1"/>
              <a:endCxn id="103" idx="5"/>
            </p:cNvCxnSpPr>
            <p:nvPr/>
          </p:nvCxnSpPr>
          <p:spPr>
            <a:xfrm flipH="1" flipV="1">
              <a:off x="7022638" y="2172458"/>
              <a:ext cx="255345" cy="71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103" idx="1"/>
              <a:endCxn id="112" idx="5"/>
            </p:cNvCxnSpPr>
            <p:nvPr/>
          </p:nvCxnSpPr>
          <p:spPr>
            <a:xfrm flipH="1" flipV="1">
              <a:off x="6679876" y="1747169"/>
              <a:ext cx="253366" cy="331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a:stCxn id="103" idx="2"/>
              <a:endCxn id="104" idx="6"/>
            </p:cNvCxnSpPr>
            <p:nvPr/>
          </p:nvCxnSpPr>
          <p:spPr>
            <a:xfrm flipH="1" flipV="1">
              <a:off x="6682984" y="2067304"/>
              <a:ext cx="231744" cy="583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a:stCxn id="104" idx="2"/>
              <a:endCxn id="107" idx="5"/>
            </p:cNvCxnSpPr>
            <p:nvPr/>
          </p:nvCxnSpPr>
          <p:spPr>
            <a:xfrm flipH="1" flipV="1">
              <a:off x="6320913" y="1897172"/>
              <a:ext cx="257654" cy="170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a:stCxn id="104" idx="0"/>
              <a:endCxn id="112" idx="4"/>
            </p:cNvCxnSpPr>
            <p:nvPr/>
          </p:nvCxnSpPr>
          <p:spPr>
            <a:xfrm flipV="1">
              <a:off x="6630776" y="1766570"/>
              <a:ext cx="4402" cy="247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a:stCxn id="107" idx="6"/>
              <a:endCxn id="112" idx="2"/>
            </p:cNvCxnSpPr>
            <p:nvPr/>
          </p:nvCxnSpPr>
          <p:spPr>
            <a:xfrm flipV="1">
              <a:off x="6351224" y="1700333"/>
              <a:ext cx="220742" cy="122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107" idx="7"/>
              <a:endCxn id="116" idx="3"/>
            </p:cNvCxnSpPr>
            <p:nvPr/>
          </p:nvCxnSpPr>
          <p:spPr>
            <a:xfrm flipV="1">
              <a:off x="6320913" y="1400566"/>
              <a:ext cx="419622" cy="348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110" idx="0"/>
              <a:endCxn id="104" idx="4"/>
            </p:cNvCxnSpPr>
            <p:nvPr/>
          </p:nvCxnSpPr>
          <p:spPr>
            <a:xfrm flipV="1">
              <a:off x="6477825" y="2120887"/>
              <a:ext cx="152951" cy="359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0" idx="0"/>
              <a:endCxn id="107" idx="5"/>
            </p:cNvCxnSpPr>
            <p:nvPr/>
          </p:nvCxnSpPr>
          <p:spPr>
            <a:xfrm flipH="1" flipV="1">
              <a:off x="6320913" y="1897172"/>
              <a:ext cx="156912" cy="583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10" idx="1"/>
              <a:endCxn id="108" idx="5"/>
            </p:cNvCxnSpPr>
            <p:nvPr/>
          </p:nvCxnSpPr>
          <p:spPr>
            <a:xfrm flipH="1" flipV="1">
              <a:off x="6327902" y="2294059"/>
              <a:ext cx="46869" cy="2288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01" idx="0"/>
              <a:endCxn id="108" idx="4"/>
            </p:cNvCxnSpPr>
            <p:nvPr/>
          </p:nvCxnSpPr>
          <p:spPr>
            <a:xfrm flipV="1">
              <a:off x="6226668" y="2319502"/>
              <a:ext cx="39613" cy="5525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01" idx="7"/>
              <a:endCxn id="110" idx="3"/>
            </p:cNvCxnSpPr>
            <p:nvPr/>
          </p:nvCxnSpPr>
          <p:spPr>
            <a:xfrm flipV="1">
              <a:off x="6288289" y="2728595"/>
              <a:ext cx="86482" cy="168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91" idx="0"/>
              <a:endCxn id="94" idx="4"/>
            </p:cNvCxnSpPr>
            <p:nvPr/>
          </p:nvCxnSpPr>
          <p:spPr>
            <a:xfrm flipH="1" flipV="1">
              <a:off x="5952128" y="2837222"/>
              <a:ext cx="143872" cy="525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11" idx="2"/>
              <a:endCxn id="110" idx="6"/>
            </p:cNvCxnSpPr>
            <p:nvPr/>
          </p:nvCxnSpPr>
          <p:spPr>
            <a:xfrm flipH="1" flipV="1">
              <a:off x="6623565" y="2625738"/>
              <a:ext cx="296662" cy="64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3" idx="1"/>
              <a:endCxn id="22" idx="5"/>
            </p:cNvCxnSpPr>
            <p:nvPr/>
          </p:nvCxnSpPr>
          <p:spPr>
            <a:xfrm flipH="1" flipV="1">
              <a:off x="3634759" y="460759"/>
              <a:ext cx="144684" cy="2299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31" idx="2"/>
              <a:endCxn id="22" idx="6"/>
            </p:cNvCxnSpPr>
            <p:nvPr/>
          </p:nvCxnSpPr>
          <p:spPr>
            <a:xfrm flipH="1">
              <a:off x="3658689" y="315775"/>
              <a:ext cx="397722" cy="84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33" idx="1"/>
              <a:endCxn id="28" idx="5"/>
            </p:cNvCxnSpPr>
            <p:nvPr/>
          </p:nvCxnSpPr>
          <p:spPr>
            <a:xfrm flipH="1" flipV="1">
              <a:off x="4354046" y="-67435"/>
              <a:ext cx="269924" cy="4159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17" idx="5"/>
              <a:endCxn id="114" idx="1"/>
            </p:cNvCxnSpPr>
            <p:nvPr/>
          </p:nvCxnSpPr>
          <p:spPr>
            <a:xfrm>
              <a:off x="7027590" y="979116"/>
              <a:ext cx="160936" cy="120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12" idx="7"/>
              <a:endCxn id="114" idx="3"/>
            </p:cNvCxnSpPr>
            <p:nvPr/>
          </p:nvCxnSpPr>
          <p:spPr>
            <a:xfrm flipV="1">
              <a:off x="6679876" y="1193137"/>
              <a:ext cx="508650" cy="4603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15" idx="1"/>
              <a:endCxn id="13" idx="0"/>
            </p:cNvCxnSpPr>
            <p:nvPr/>
          </p:nvCxnSpPr>
          <p:spPr>
            <a:xfrm flipH="1" flipV="1">
              <a:off x="3884961" y="648354"/>
              <a:ext cx="167639" cy="65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69" idx="5"/>
              <a:endCxn id="71" idx="1"/>
            </p:cNvCxnSpPr>
            <p:nvPr/>
          </p:nvCxnSpPr>
          <p:spPr>
            <a:xfrm>
              <a:off x="1862115" y="2093755"/>
              <a:ext cx="169773" cy="800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16" idx="7"/>
              <a:endCxn id="71" idx="0"/>
            </p:cNvCxnSpPr>
            <p:nvPr/>
          </p:nvCxnSpPr>
          <p:spPr>
            <a:xfrm flipH="1">
              <a:off x="2081059" y="1753160"/>
              <a:ext cx="256647" cy="400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2" name="Oval 531"/>
            <p:cNvSpPr/>
            <p:nvPr/>
          </p:nvSpPr>
          <p:spPr>
            <a:xfrm>
              <a:off x="2146650" y="1719915"/>
              <a:ext cx="223836"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33" name="Oval 532"/>
            <p:cNvSpPr/>
            <p:nvPr/>
          </p:nvSpPr>
          <p:spPr>
            <a:xfrm>
              <a:off x="3735736" y="648354"/>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34" name="Oval 533"/>
            <p:cNvSpPr/>
            <p:nvPr/>
          </p:nvSpPr>
          <p:spPr>
            <a:xfrm>
              <a:off x="3091211" y="1975503"/>
              <a:ext cx="269875" cy="26669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35" name="Oval 534"/>
            <p:cNvSpPr/>
            <p:nvPr/>
          </p:nvSpPr>
          <p:spPr>
            <a:xfrm>
              <a:off x="3881786" y="1658003"/>
              <a:ext cx="269875" cy="26669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36" name="Oval 535"/>
            <p:cNvSpPr/>
            <p:nvPr/>
          </p:nvSpPr>
          <p:spPr>
            <a:xfrm>
              <a:off x="4456461" y="2242203"/>
              <a:ext cx="295275" cy="2794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37" name="Oval 536"/>
            <p:cNvSpPr/>
            <p:nvPr/>
          </p:nvSpPr>
          <p:spPr>
            <a:xfrm>
              <a:off x="3542061" y="2127902"/>
              <a:ext cx="339725" cy="3206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38" name="Oval 537"/>
            <p:cNvSpPr/>
            <p:nvPr/>
          </p:nvSpPr>
          <p:spPr>
            <a:xfrm>
              <a:off x="5337724" y="470805"/>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39" name="Oval 538"/>
            <p:cNvSpPr/>
            <p:nvPr/>
          </p:nvSpPr>
          <p:spPr>
            <a:xfrm>
              <a:off x="6711664" y="388364"/>
              <a:ext cx="180022" cy="18378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40" name="Oval 539"/>
            <p:cNvSpPr/>
            <p:nvPr/>
          </p:nvSpPr>
          <p:spPr>
            <a:xfrm>
              <a:off x="6114764" y="1147189"/>
              <a:ext cx="188596" cy="1880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cxnSp>
          <p:nvCxnSpPr>
            <p:cNvPr id="541" name="Straight Connector 540"/>
            <p:cNvCxnSpPr>
              <a:stCxn id="117" idx="7"/>
              <a:endCxn id="115" idx="3"/>
            </p:cNvCxnSpPr>
            <p:nvPr/>
          </p:nvCxnSpPr>
          <p:spPr>
            <a:xfrm flipV="1">
              <a:off x="7027590" y="699482"/>
              <a:ext cx="58680" cy="185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2" name="Oval 541"/>
            <p:cNvSpPr/>
            <p:nvPr/>
          </p:nvSpPr>
          <p:spPr>
            <a:xfrm>
              <a:off x="6141950" y="595813"/>
              <a:ext cx="108385" cy="10651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43" name="Oval 542"/>
            <p:cNvSpPr/>
            <p:nvPr/>
          </p:nvSpPr>
          <p:spPr>
            <a:xfrm>
              <a:off x="4056411" y="24195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44" name="Oval 543"/>
            <p:cNvSpPr/>
            <p:nvPr/>
          </p:nvSpPr>
          <p:spPr>
            <a:xfrm>
              <a:off x="5253812" y="-690488"/>
              <a:ext cx="310723" cy="3101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45" name="Oval 544"/>
            <p:cNvSpPr/>
            <p:nvPr/>
          </p:nvSpPr>
          <p:spPr>
            <a:xfrm>
              <a:off x="4612882" y="-113542"/>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46" name="Oval 545"/>
            <p:cNvSpPr/>
            <p:nvPr/>
          </p:nvSpPr>
          <p:spPr>
            <a:xfrm>
              <a:off x="5571152" y="-9752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47" name="Oval 546"/>
            <p:cNvSpPr/>
            <p:nvPr/>
          </p:nvSpPr>
          <p:spPr>
            <a:xfrm>
              <a:off x="5960795" y="-264809"/>
              <a:ext cx="256736" cy="25319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48" name="Oval 547"/>
            <p:cNvSpPr/>
            <p:nvPr/>
          </p:nvSpPr>
          <p:spPr>
            <a:xfrm>
              <a:off x="3275177" y="-479753"/>
              <a:ext cx="220106" cy="21073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49" name="Oval 548"/>
            <p:cNvSpPr/>
            <p:nvPr/>
          </p:nvSpPr>
          <p:spPr>
            <a:xfrm>
              <a:off x="4625530" y="-516062"/>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50" name="Oval 549"/>
            <p:cNvSpPr/>
            <p:nvPr/>
          </p:nvSpPr>
          <p:spPr>
            <a:xfrm>
              <a:off x="1218041" y="1719915"/>
              <a:ext cx="272183" cy="255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51" name="Oval 550"/>
            <p:cNvSpPr/>
            <p:nvPr/>
          </p:nvSpPr>
          <p:spPr>
            <a:xfrm>
              <a:off x="5747244" y="155211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52" name="Oval 551"/>
            <p:cNvSpPr/>
            <p:nvPr/>
          </p:nvSpPr>
          <p:spPr>
            <a:xfrm>
              <a:off x="7180463" y="1470144"/>
              <a:ext cx="196298" cy="1957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53" name="Oval 552"/>
            <p:cNvSpPr/>
            <p:nvPr/>
          </p:nvSpPr>
          <p:spPr>
            <a:xfrm>
              <a:off x="6332085" y="2480275"/>
              <a:ext cx="291480" cy="29092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sp>
          <p:nvSpPr>
            <p:cNvPr id="554" name="Oval 553"/>
            <p:cNvSpPr/>
            <p:nvPr/>
          </p:nvSpPr>
          <p:spPr>
            <a:xfrm>
              <a:off x="6032788" y="3362762"/>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41150"/>
              <a:endParaRPr lang="en-US" sz="2640">
                <a:solidFill>
                  <a:prstClr val="white"/>
                </a:solidFill>
                <a:latin typeface="Calibri" panose="020F0502020204030204"/>
              </a:endParaRPr>
            </a:p>
          </p:txBody>
        </p:sp>
      </p:grpSp>
      <p:sp>
        <p:nvSpPr>
          <p:cNvPr id="556" name="TextBox 555"/>
          <p:cNvSpPr txBox="1"/>
          <p:nvPr/>
        </p:nvSpPr>
        <p:spPr>
          <a:xfrm>
            <a:off x="1552272" y="8150974"/>
            <a:ext cx="5336397" cy="904863"/>
          </a:xfrm>
          <a:prstGeom prst="rect">
            <a:avLst/>
          </a:prstGeom>
          <a:noFill/>
        </p:spPr>
        <p:txBody>
          <a:bodyPr wrap="none" rtlCol="0">
            <a:spAutoFit/>
          </a:bodyPr>
          <a:lstStyle/>
          <a:p>
            <a:pPr defTabSz="1341150"/>
            <a:r>
              <a:rPr lang="en-US" sz="2640" dirty="0">
                <a:solidFill>
                  <a:prstClr val="black"/>
                </a:solidFill>
                <a:latin typeface="Calibri" panose="020F0502020204030204"/>
              </a:rPr>
              <a:t>84B neurons</a:t>
            </a:r>
          </a:p>
          <a:p>
            <a:pPr defTabSz="1341150"/>
            <a:r>
              <a:rPr lang="en-US" sz="2640" dirty="0">
                <a:solidFill>
                  <a:prstClr val="black"/>
                </a:solidFill>
                <a:latin typeface="Calibri" panose="020F0502020204030204"/>
              </a:rPr>
              <a:t>10K Connections per neuron (degree)</a:t>
            </a:r>
          </a:p>
        </p:txBody>
      </p:sp>
      <p:sp>
        <p:nvSpPr>
          <p:cNvPr id="3" name="Slide Number Placeholder 2">
            <a:extLst>
              <a:ext uri="{FF2B5EF4-FFF2-40B4-BE49-F238E27FC236}">
                <a16:creationId xmlns:a16="http://schemas.microsoft.com/office/drawing/2014/main" id="{E932E33E-7423-B44E-AD50-596B8E10AEAF}"/>
              </a:ext>
            </a:extLst>
          </p:cNvPr>
          <p:cNvSpPr>
            <a:spLocks noGrp="1"/>
          </p:cNvSpPr>
          <p:nvPr>
            <p:ph type="sldNum" sz="quarter" idx="12"/>
          </p:nvPr>
        </p:nvSpPr>
        <p:spPr>
          <a:xfrm>
            <a:off x="16804234" y="9374430"/>
            <a:ext cx="612445" cy="456912"/>
          </a:xfrm>
        </p:spPr>
        <p:txBody>
          <a:bodyPr/>
          <a:lstStyle/>
          <a:p>
            <a:pPr defTabSz="1341150"/>
            <a:fld id="{89680184-36F0-7340-B2B6-917CC4ADF00C}" type="slidenum">
              <a:rPr lang="en-US">
                <a:solidFill>
                  <a:prstClr val="black">
                    <a:tint val="75000"/>
                  </a:prstClr>
                </a:solidFill>
                <a:latin typeface="Calibri" panose="020F0502020204030204"/>
              </a:rPr>
              <a:pPr defTabSz="1341150"/>
              <a:t>36</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379602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75103" y="558137"/>
            <a:ext cx="16380823" cy="900452"/>
          </a:xfrm>
        </p:spPr>
        <p:txBody>
          <a:bodyPr>
            <a:normAutofit/>
          </a:bodyPr>
          <a:lstStyle/>
          <a:p>
            <a:r>
              <a:rPr lang="en-US" sz="4800" dirty="0"/>
              <a:t>The Adversarial Turtle</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5103" y="2359041"/>
            <a:ext cx="6521294" cy="4831470"/>
          </a:xfrm>
          <a:prstGeom prst="rect">
            <a:avLst/>
          </a:prstGeom>
        </p:spPr>
      </p:pic>
      <p:sp>
        <p:nvSpPr>
          <p:cNvPr id="10" name="TextBox 9"/>
          <p:cNvSpPr txBox="1"/>
          <p:nvPr/>
        </p:nvSpPr>
        <p:spPr>
          <a:xfrm>
            <a:off x="1102117" y="8090963"/>
            <a:ext cx="15876462" cy="638316"/>
          </a:xfrm>
          <a:prstGeom prst="rect">
            <a:avLst/>
          </a:prstGeom>
          <a:noFill/>
        </p:spPr>
        <p:txBody>
          <a:bodyPr wrap="none" rtlCol="0">
            <a:spAutoFit/>
          </a:bodyPr>
          <a:lstStyle/>
          <a:p>
            <a:r>
              <a:rPr lang="en-US" sz="3548" dirty="0"/>
              <a:t>99% of modern image recognition is just simple (but precise) texture matching</a:t>
            </a:r>
          </a:p>
        </p:txBody>
      </p:sp>
      <p:sp>
        <p:nvSpPr>
          <p:cNvPr id="2" name="TextBox 1">
            <a:extLst>
              <a:ext uri="{FF2B5EF4-FFF2-40B4-BE49-F238E27FC236}">
                <a16:creationId xmlns:a16="http://schemas.microsoft.com/office/drawing/2014/main" id="{D3D2FFA4-F288-2545-B10F-8E4CA2BD6161}"/>
              </a:ext>
            </a:extLst>
          </p:cNvPr>
          <p:cNvSpPr txBox="1"/>
          <p:nvPr/>
        </p:nvSpPr>
        <p:spPr>
          <a:xfrm>
            <a:off x="7910264" y="2495178"/>
            <a:ext cx="9068315" cy="4524315"/>
          </a:xfrm>
          <a:prstGeom prst="rect">
            <a:avLst/>
          </a:prstGeom>
          <a:noFill/>
        </p:spPr>
        <p:txBody>
          <a:bodyPr wrap="square" rtlCol="0">
            <a:spAutoFit/>
          </a:bodyPr>
          <a:lstStyle/>
          <a:p>
            <a:pPr marL="419110" indent="-419110">
              <a:buFont typeface="Arial" panose="020B0604020202020204" pitchFamily="34" charset="0"/>
              <a:buChar char="•"/>
            </a:pPr>
            <a:r>
              <a:rPr lang="en-US" sz="3600" dirty="0"/>
              <a:t>2017 Verge Article on AI</a:t>
            </a:r>
          </a:p>
          <a:p>
            <a:pPr marL="419110" indent="-419110">
              <a:buFont typeface="Arial" panose="020B0604020202020204" pitchFamily="34" charset="0"/>
              <a:buChar char="•"/>
            </a:pPr>
            <a:r>
              <a:rPr lang="en-US" sz="3600" dirty="0"/>
              <a:t>Use a 3D printer to print a turtle</a:t>
            </a:r>
          </a:p>
          <a:p>
            <a:pPr marL="419110" indent="-419110">
              <a:buFont typeface="Arial" panose="020B0604020202020204" pitchFamily="34" charset="0"/>
              <a:buChar char="•"/>
            </a:pPr>
            <a:r>
              <a:rPr lang="en-US" sz="3600" dirty="0"/>
              <a:t>Place different “textures” on the shell</a:t>
            </a:r>
          </a:p>
          <a:p>
            <a:pPr marL="419110" indent="-419110">
              <a:buFont typeface="Arial" panose="020B0604020202020204" pitchFamily="34" charset="0"/>
              <a:buChar char="•"/>
            </a:pPr>
            <a:r>
              <a:rPr lang="en-US" sz="3600" dirty="0"/>
              <a:t>Most image recognition algorithms fail</a:t>
            </a:r>
          </a:p>
          <a:p>
            <a:pPr marL="419110" indent="-419110">
              <a:buFont typeface="Arial" panose="020B0604020202020204" pitchFamily="34" charset="0"/>
              <a:buChar char="•"/>
            </a:pPr>
            <a:r>
              <a:rPr lang="en-US" sz="3600" dirty="0"/>
              <a:t>On CNNs: “</a:t>
            </a:r>
            <a:r>
              <a:rPr lang="en-US" sz="3600" i="1" dirty="0"/>
              <a:t>On a very fundamental level, our work highlights how far current CNNs are from learning the 'true' </a:t>
            </a:r>
            <a:r>
              <a:rPr lang="en-US" sz="3600" b="1" i="1" dirty="0"/>
              <a:t>structure</a:t>
            </a:r>
            <a:r>
              <a:rPr lang="en-US" sz="3600" i="1" dirty="0"/>
              <a:t> of the world</a:t>
            </a:r>
            <a:r>
              <a:rPr lang="en-US" sz="3600" dirty="0"/>
              <a:t>”</a:t>
            </a:r>
          </a:p>
        </p:txBody>
      </p:sp>
      <p:sp>
        <p:nvSpPr>
          <p:cNvPr id="3" name="Slide Number Placeholder 2">
            <a:extLst>
              <a:ext uri="{FF2B5EF4-FFF2-40B4-BE49-F238E27FC236}">
                <a16:creationId xmlns:a16="http://schemas.microsoft.com/office/drawing/2014/main" id="{CAC64ED4-EEAD-B347-AB20-3D42C59C7C31}"/>
              </a:ext>
            </a:extLst>
          </p:cNvPr>
          <p:cNvSpPr>
            <a:spLocks noGrp="1"/>
          </p:cNvSpPr>
          <p:nvPr>
            <p:ph type="sldNum" sz="quarter" idx="12"/>
          </p:nvPr>
        </p:nvSpPr>
        <p:spPr>
          <a:xfrm>
            <a:off x="16978579" y="9255591"/>
            <a:ext cx="518566" cy="535517"/>
          </a:xfrm>
        </p:spPr>
        <p:txBody>
          <a:bodyPr/>
          <a:lstStyle/>
          <a:p>
            <a:fld id="{89680184-36F0-7340-B2B6-917CC4ADF00C}" type="slidenum">
              <a:rPr lang="en-US" smtClean="0"/>
              <a:t>37</a:t>
            </a:fld>
            <a:endParaRPr lang="en-US" dirty="0"/>
          </a:p>
        </p:txBody>
      </p:sp>
      <p:sp>
        <p:nvSpPr>
          <p:cNvPr id="12" name="TextBox 11">
            <a:extLst>
              <a:ext uri="{FF2B5EF4-FFF2-40B4-BE49-F238E27FC236}">
                <a16:creationId xmlns:a16="http://schemas.microsoft.com/office/drawing/2014/main" id="{24A3259C-03F5-EF4B-A15B-CF22004EEB1B}"/>
              </a:ext>
            </a:extLst>
          </p:cNvPr>
          <p:cNvSpPr txBox="1"/>
          <p:nvPr/>
        </p:nvSpPr>
        <p:spPr>
          <a:xfrm rot="16200000">
            <a:off x="570221" y="5386674"/>
            <a:ext cx="918841" cy="638316"/>
          </a:xfrm>
          <a:prstGeom prst="rect">
            <a:avLst/>
          </a:prstGeom>
          <a:noFill/>
        </p:spPr>
        <p:txBody>
          <a:bodyPr wrap="none" rtlCol="0">
            <a:spAutoFit/>
          </a:bodyPr>
          <a:lstStyle/>
          <a:p>
            <a:r>
              <a:rPr lang="en-US" sz="3548" dirty="0"/>
              <a:t>rifle</a:t>
            </a:r>
          </a:p>
        </p:txBody>
      </p:sp>
    </p:spTree>
    <p:extLst>
      <p:ext uri="{BB962C8B-B14F-4D97-AF65-F5344CB8AC3E}">
        <p14:creationId xmlns:p14="http://schemas.microsoft.com/office/powerpoint/2010/main" val="2177041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A09DB4-17C1-0E4F-8040-9587412DA982}"/>
              </a:ext>
            </a:extLst>
          </p:cNvPr>
          <p:cNvSpPr>
            <a:spLocks noGrp="1"/>
          </p:cNvSpPr>
          <p:nvPr>
            <p:ph type="sldNum" sz="quarter" idx="12"/>
          </p:nvPr>
        </p:nvSpPr>
        <p:spPr/>
        <p:txBody>
          <a:bodyPr/>
          <a:lstStyle/>
          <a:p>
            <a:fld id="{3310D8EA-3107-4873-B9AB-DD7D3E79053A}" type="slidenum">
              <a:rPr lang="en-US" smtClean="0"/>
              <a:t>38</a:t>
            </a:fld>
            <a:endParaRPr lang="en-US"/>
          </a:p>
        </p:txBody>
      </p:sp>
      <p:sp>
        <p:nvSpPr>
          <p:cNvPr id="10" name="TextBox 9">
            <a:extLst>
              <a:ext uri="{FF2B5EF4-FFF2-40B4-BE49-F238E27FC236}">
                <a16:creationId xmlns:a16="http://schemas.microsoft.com/office/drawing/2014/main" id="{58C54BAC-6EF9-0F45-ABE3-6EEC3DB32F2C}"/>
              </a:ext>
            </a:extLst>
          </p:cNvPr>
          <p:cNvSpPr txBox="1"/>
          <p:nvPr/>
        </p:nvSpPr>
        <p:spPr>
          <a:xfrm>
            <a:off x="1032252" y="2989384"/>
            <a:ext cx="16285227" cy="1107996"/>
          </a:xfrm>
          <a:prstGeom prst="rect">
            <a:avLst/>
          </a:prstGeom>
          <a:noFill/>
        </p:spPr>
        <p:txBody>
          <a:bodyPr wrap="none" rtlCol="0">
            <a:spAutoFit/>
          </a:bodyPr>
          <a:lstStyle/>
          <a:p>
            <a:r>
              <a:rPr lang="en-US" sz="6600" b="1" dirty="0"/>
              <a:t>Structure is the new </a:t>
            </a:r>
            <a:r>
              <a:rPr lang="en-US" sz="6600" b="1" dirty="0">
                <a:solidFill>
                  <a:schemeClr val="accent2"/>
                </a:solidFill>
              </a:rPr>
              <a:t>gold</a:t>
            </a:r>
            <a:r>
              <a:rPr lang="en-US" sz="6600" b="1" dirty="0"/>
              <a:t> in data mining</a:t>
            </a:r>
          </a:p>
        </p:txBody>
      </p:sp>
      <p:pic>
        <p:nvPicPr>
          <p:cNvPr id="2" name="Picture 1">
            <a:extLst>
              <a:ext uri="{FF2B5EF4-FFF2-40B4-BE49-F238E27FC236}">
                <a16:creationId xmlns:a16="http://schemas.microsoft.com/office/drawing/2014/main" id="{8D067D5C-8ABF-7B44-90FB-63A672F7B692}"/>
              </a:ext>
            </a:extLst>
          </p:cNvPr>
          <p:cNvPicPr>
            <a:picLocks noChangeAspect="1"/>
          </p:cNvPicPr>
          <p:nvPr/>
        </p:nvPicPr>
        <p:blipFill>
          <a:blip r:embed="rId2"/>
          <a:stretch>
            <a:fillRect/>
          </a:stretch>
        </p:blipFill>
        <p:spPr>
          <a:xfrm>
            <a:off x="6265263" y="4517661"/>
            <a:ext cx="5105672" cy="3577028"/>
          </a:xfrm>
          <a:prstGeom prst="rect">
            <a:avLst/>
          </a:prstGeom>
        </p:spPr>
      </p:pic>
    </p:spTree>
    <p:extLst>
      <p:ext uri="{BB962C8B-B14F-4D97-AF65-F5344CB8AC3E}">
        <p14:creationId xmlns:p14="http://schemas.microsoft.com/office/powerpoint/2010/main" val="171416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118" y="377687"/>
            <a:ext cx="16596361" cy="998816"/>
          </a:xfrm>
        </p:spPr>
        <p:txBody>
          <a:bodyPr/>
          <a:lstStyle/>
          <a:p>
            <a:r>
              <a:rPr lang="en-US" b="1" dirty="0"/>
              <a:t>2018: Graphs Join with Deep Learning</a:t>
            </a:r>
          </a:p>
        </p:txBody>
      </p:sp>
      <p:pic>
        <p:nvPicPr>
          <p:cNvPr id="4" name="Content Placeholder 3"/>
          <p:cNvPicPr>
            <a:picLocks noGrp="1" noChangeAspect="1"/>
          </p:cNvPicPr>
          <p:nvPr>
            <p:ph idx="1"/>
          </p:nvPr>
        </p:nvPicPr>
        <p:blipFill>
          <a:blip r:embed="rId3"/>
          <a:stretch>
            <a:fillRect/>
          </a:stretch>
        </p:blipFill>
        <p:spPr>
          <a:xfrm>
            <a:off x="4529137" y="2728913"/>
            <a:ext cx="8991600" cy="5219700"/>
          </a:xfrm>
          <a:prstGeom prst="rect">
            <a:avLst/>
          </a:prstGeom>
          <a:ln>
            <a:solidFill>
              <a:schemeClr val="tx1"/>
            </a:solidFill>
          </a:ln>
        </p:spPr>
      </p:pic>
      <p:sp>
        <p:nvSpPr>
          <p:cNvPr id="3" name="Slide Number Placeholder 2">
            <a:extLst>
              <a:ext uri="{FF2B5EF4-FFF2-40B4-BE49-F238E27FC236}">
                <a16:creationId xmlns:a16="http://schemas.microsoft.com/office/drawing/2014/main" id="{71E28147-8AE8-754E-AC13-9B3C701BCD08}"/>
              </a:ext>
            </a:extLst>
          </p:cNvPr>
          <p:cNvSpPr>
            <a:spLocks noGrp="1"/>
          </p:cNvSpPr>
          <p:nvPr>
            <p:ph type="sldNum" sz="quarter" idx="12"/>
          </p:nvPr>
        </p:nvSpPr>
        <p:spPr/>
        <p:txBody>
          <a:bodyPr/>
          <a:lstStyle/>
          <a:p>
            <a:fld id="{89680184-36F0-7340-B2B6-917CC4ADF00C}" type="slidenum">
              <a:rPr lang="en-US" smtClean="0"/>
              <a:t>39</a:t>
            </a:fld>
            <a:endParaRPr lang="en-US" dirty="0"/>
          </a:p>
        </p:txBody>
      </p:sp>
    </p:spTree>
    <p:extLst>
      <p:ext uri="{BB962C8B-B14F-4D97-AF65-F5344CB8AC3E}">
        <p14:creationId xmlns:p14="http://schemas.microsoft.com/office/powerpoint/2010/main" val="2226145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75DF-2C30-854E-BD53-E6017DBE079B}"/>
              </a:ext>
            </a:extLst>
          </p:cNvPr>
          <p:cNvSpPr>
            <a:spLocks noGrp="1"/>
          </p:cNvSpPr>
          <p:nvPr>
            <p:ph type="title"/>
          </p:nvPr>
        </p:nvSpPr>
        <p:spPr>
          <a:xfrm>
            <a:off x="691270" y="369277"/>
            <a:ext cx="15539330" cy="1030163"/>
          </a:xfrm>
        </p:spPr>
        <p:txBody>
          <a:bodyPr/>
          <a:lstStyle/>
          <a:p>
            <a:r>
              <a:rPr lang="en-US" dirty="0"/>
              <a:t>Key Questions</a:t>
            </a:r>
          </a:p>
        </p:txBody>
      </p:sp>
      <p:sp>
        <p:nvSpPr>
          <p:cNvPr id="3" name="Content Placeholder 2">
            <a:extLst>
              <a:ext uri="{FF2B5EF4-FFF2-40B4-BE49-F238E27FC236}">
                <a16:creationId xmlns:a16="http://schemas.microsoft.com/office/drawing/2014/main" id="{2581C1BF-5572-2B45-AC0B-0D9F5A34BC5E}"/>
              </a:ext>
            </a:extLst>
          </p:cNvPr>
          <p:cNvSpPr>
            <a:spLocks noGrp="1"/>
          </p:cNvSpPr>
          <p:nvPr>
            <p:ph idx="1"/>
          </p:nvPr>
        </p:nvSpPr>
        <p:spPr>
          <a:xfrm>
            <a:off x="1313179" y="1998479"/>
            <a:ext cx="15422880" cy="7092570"/>
          </a:xfrm>
        </p:spPr>
        <p:txBody>
          <a:bodyPr/>
          <a:lstStyle/>
          <a:p>
            <a:pPr marL="288925" indent="-288925">
              <a:buSzPct val="100000"/>
            </a:pPr>
            <a:r>
              <a:rPr lang="en-US" sz="3600" dirty="0"/>
              <a:t>Why is </a:t>
            </a:r>
            <a:r>
              <a:rPr lang="en-US" sz="3600" b="1" dirty="0"/>
              <a:t>storytelling</a:t>
            </a:r>
            <a:r>
              <a:rPr lang="en-US" sz="3600" dirty="0"/>
              <a:t> important in helping decision makers?  How are metaphors used in storytelling?</a:t>
            </a:r>
          </a:p>
          <a:p>
            <a:pPr marL="288925" indent="-288925">
              <a:buSzPct val="100000"/>
            </a:pPr>
            <a:r>
              <a:rPr lang="en-US" sz="3600" dirty="0"/>
              <a:t>How can I explain graph databases to </a:t>
            </a:r>
            <a:r>
              <a:rPr lang="en-US" sz="3600" b="1" dirty="0"/>
              <a:t>non-technical</a:t>
            </a:r>
            <a:r>
              <a:rPr lang="en-US" sz="3600" dirty="0"/>
              <a:t> decision makers?</a:t>
            </a:r>
          </a:p>
          <a:p>
            <a:pPr marL="288925" indent="-288925">
              <a:buSzPct val="100000"/>
            </a:pPr>
            <a:r>
              <a:rPr lang="en-US" sz="3600" dirty="0"/>
              <a:t>How can I tell stories that illustrate how graph databases are </a:t>
            </a:r>
            <a:r>
              <a:rPr lang="en-US" sz="3600" b="1" dirty="0"/>
              <a:t>different</a:t>
            </a:r>
            <a:r>
              <a:rPr lang="en-US" sz="3600" dirty="0"/>
              <a:t> from RDBMS?</a:t>
            </a:r>
          </a:p>
          <a:p>
            <a:pPr marL="288925" indent="-288925">
              <a:buSzPct val="100000"/>
            </a:pPr>
            <a:r>
              <a:rPr lang="en-US" sz="3600" dirty="0"/>
              <a:t>How can we used these stories to promote graph for the</a:t>
            </a:r>
            <a:br>
              <a:rPr lang="en-US" sz="3600" dirty="0"/>
            </a:br>
            <a:r>
              <a:rPr lang="en-US" sz="3600" dirty="0"/>
              <a:t> </a:t>
            </a:r>
            <a:r>
              <a:rPr lang="en-US" sz="3600" b="1" dirty="0"/>
              <a:t>right use cases</a:t>
            </a:r>
            <a:r>
              <a:rPr lang="en-US" sz="3600" dirty="0"/>
              <a:t> in our organization?</a:t>
            </a:r>
          </a:p>
          <a:p>
            <a:pPr marL="288925" indent="-288925">
              <a:buSzPct val="100000"/>
            </a:pPr>
            <a:r>
              <a:rPr lang="en-US" sz="3600" dirty="0"/>
              <a:t>Can we </a:t>
            </a:r>
            <a:r>
              <a:rPr lang="en-US" sz="3600" b="1" dirty="0"/>
              <a:t>test</a:t>
            </a:r>
            <a:r>
              <a:rPr lang="en-US" sz="3600" dirty="0"/>
              <a:t> if our storytelling works?</a:t>
            </a:r>
          </a:p>
          <a:p>
            <a:pPr marL="288925" indent="-288925">
              <a:buSzPct val="100000"/>
            </a:pPr>
            <a:r>
              <a:rPr lang="en-US" sz="3600" dirty="0"/>
              <a:t>How do graph databases promote </a:t>
            </a:r>
            <a:r>
              <a:rPr lang="en-US" sz="3600" b="1" dirty="0"/>
              <a:t>explainable</a:t>
            </a:r>
            <a:r>
              <a:rPr lang="en-US" sz="3600" dirty="0"/>
              <a:t> </a:t>
            </a:r>
            <a:r>
              <a:rPr lang="en-US" sz="3600" b="1" dirty="0"/>
              <a:t>predictions</a:t>
            </a:r>
            <a:r>
              <a:rPr lang="en-US" sz="3600" dirty="0"/>
              <a:t>?</a:t>
            </a:r>
          </a:p>
        </p:txBody>
      </p:sp>
      <p:sp>
        <p:nvSpPr>
          <p:cNvPr id="4" name="Slide Number Placeholder 3">
            <a:extLst>
              <a:ext uri="{FF2B5EF4-FFF2-40B4-BE49-F238E27FC236}">
                <a16:creationId xmlns:a16="http://schemas.microsoft.com/office/drawing/2014/main" id="{C74B9A9D-1029-894E-B472-B10407F6D153}"/>
              </a:ext>
            </a:extLst>
          </p:cNvPr>
          <p:cNvSpPr>
            <a:spLocks noGrp="1"/>
          </p:cNvSpPr>
          <p:nvPr>
            <p:ph type="sldNum" sz="quarter" idx="12"/>
          </p:nvPr>
        </p:nvSpPr>
        <p:spPr/>
        <p:txBody>
          <a:bodyPr/>
          <a:lstStyle/>
          <a:p>
            <a:fld id="{89680184-36F0-7340-B2B6-917CC4ADF00C}" type="slidenum">
              <a:rPr lang="en-US" smtClean="0"/>
              <a:t>4</a:t>
            </a:fld>
            <a:endParaRPr lang="en-US" dirty="0"/>
          </a:p>
        </p:txBody>
      </p:sp>
    </p:spTree>
    <p:extLst>
      <p:ext uri="{BB962C8B-B14F-4D97-AF65-F5344CB8AC3E}">
        <p14:creationId xmlns:p14="http://schemas.microsoft.com/office/powerpoint/2010/main" val="1688432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0D42D-F5F5-8847-A0F2-287BB9F13FC3}"/>
              </a:ext>
            </a:extLst>
          </p:cNvPr>
          <p:cNvSpPr>
            <a:spLocks noGrp="1"/>
          </p:cNvSpPr>
          <p:nvPr>
            <p:ph type="title"/>
          </p:nvPr>
        </p:nvSpPr>
        <p:spPr>
          <a:xfrm>
            <a:off x="721118" y="377686"/>
            <a:ext cx="16596361" cy="1018695"/>
          </a:xfrm>
        </p:spPr>
        <p:txBody>
          <a:bodyPr/>
          <a:lstStyle/>
          <a:p>
            <a:r>
              <a:rPr lang="en-US" dirty="0"/>
              <a:t>Graph Convolution Neural Networks</a:t>
            </a:r>
          </a:p>
        </p:txBody>
      </p:sp>
      <p:sp>
        <p:nvSpPr>
          <p:cNvPr id="4" name="Slide Number Placeholder 3">
            <a:extLst>
              <a:ext uri="{FF2B5EF4-FFF2-40B4-BE49-F238E27FC236}">
                <a16:creationId xmlns:a16="http://schemas.microsoft.com/office/drawing/2014/main" id="{B13948AB-1D45-B049-998D-CFE6A084EF09}"/>
              </a:ext>
            </a:extLst>
          </p:cNvPr>
          <p:cNvSpPr>
            <a:spLocks noGrp="1"/>
          </p:cNvSpPr>
          <p:nvPr>
            <p:ph type="sldNum" sz="quarter" idx="12"/>
          </p:nvPr>
        </p:nvSpPr>
        <p:spPr/>
        <p:txBody>
          <a:bodyPr/>
          <a:lstStyle/>
          <a:p>
            <a:fld id="{89680184-36F0-7340-B2B6-917CC4ADF00C}" type="slidenum">
              <a:rPr lang="en-US" smtClean="0"/>
              <a:t>40</a:t>
            </a:fld>
            <a:endParaRPr lang="en-US" dirty="0"/>
          </a:p>
        </p:txBody>
      </p:sp>
      <p:pic>
        <p:nvPicPr>
          <p:cNvPr id="3" name="Picture 2">
            <a:extLst>
              <a:ext uri="{FF2B5EF4-FFF2-40B4-BE49-F238E27FC236}">
                <a16:creationId xmlns:a16="http://schemas.microsoft.com/office/drawing/2014/main" id="{FC64A52C-E2AF-2940-8C70-42741CDA0F33}"/>
              </a:ext>
            </a:extLst>
          </p:cNvPr>
          <p:cNvPicPr>
            <a:picLocks noChangeAspect="1"/>
          </p:cNvPicPr>
          <p:nvPr/>
        </p:nvPicPr>
        <p:blipFill>
          <a:blip r:embed="rId2"/>
          <a:stretch>
            <a:fillRect/>
          </a:stretch>
        </p:blipFill>
        <p:spPr>
          <a:xfrm>
            <a:off x="3222886" y="2013678"/>
            <a:ext cx="11356402" cy="6664761"/>
          </a:xfrm>
          <a:prstGeom prst="rect">
            <a:avLst/>
          </a:prstGeom>
        </p:spPr>
      </p:pic>
    </p:spTree>
    <p:extLst>
      <p:ext uri="{BB962C8B-B14F-4D97-AF65-F5344CB8AC3E}">
        <p14:creationId xmlns:p14="http://schemas.microsoft.com/office/powerpoint/2010/main" val="1461968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50E002-8DAD-E548-906C-E9AF3FEB9FF6}"/>
              </a:ext>
            </a:extLst>
          </p:cNvPr>
          <p:cNvSpPr>
            <a:spLocks noGrp="1"/>
          </p:cNvSpPr>
          <p:nvPr>
            <p:ph type="title"/>
          </p:nvPr>
        </p:nvSpPr>
        <p:spPr/>
        <p:txBody>
          <a:bodyPr/>
          <a:lstStyle/>
          <a:p>
            <a:r>
              <a:rPr lang="en-US" sz="4800" dirty="0"/>
              <a:t>Google Neural </a:t>
            </a:r>
            <a:r>
              <a:rPr lang="en-US" sz="4800" dirty="0">
                <a:solidFill>
                  <a:schemeClr val="accent2"/>
                </a:solidFill>
              </a:rPr>
              <a:t>Structured</a:t>
            </a:r>
            <a:r>
              <a:rPr lang="en-US" sz="4800" dirty="0"/>
              <a:t> Learning in TensorFlow</a:t>
            </a:r>
          </a:p>
        </p:txBody>
      </p:sp>
      <p:sp>
        <p:nvSpPr>
          <p:cNvPr id="2" name="Slide Number Placeholder 1">
            <a:extLst>
              <a:ext uri="{FF2B5EF4-FFF2-40B4-BE49-F238E27FC236}">
                <a16:creationId xmlns:a16="http://schemas.microsoft.com/office/drawing/2014/main" id="{DB96DE15-CDD7-DF4F-B914-05C71DA7F410}"/>
              </a:ext>
            </a:extLst>
          </p:cNvPr>
          <p:cNvSpPr>
            <a:spLocks noGrp="1"/>
          </p:cNvSpPr>
          <p:nvPr>
            <p:ph type="sldNum" sz="quarter" idx="12"/>
          </p:nvPr>
        </p:nvSpPr>
        <p:spPr/>
        <p:txBody>
          <a:bodyPr/>
          <a:lstStyle/>
          <a:p>
            <a:fld id="{3310D8EA-3107-4873-B9AB-DD7D3E79053A}" type="slidenum">
              <a:rPr lang="en-US" smtClean="0"/>
              <a:t>41</a:t>
            </a:fld>
            <a:endParaRPr lang="en-US"/>
          </a:p>
        </p:txBody>
      </p:sp>
      <p:pic>
        <p:nvPicPr>
          <p:cNvPr id="3" name="Picture 2">
            <a:extLst>
              <a:ext uri="{FF2B5EF4-FFF2-40B4-BE49-F238E27FC236}">
                <a16:creationId xmlns:a16="http://schemas.microsoft.com/office/drawing/2014/main" id="{47DA54DD-BAF2-9842-B439-A742879F44A1}"/>
              </a:ext>
            </a:extLst>
          </p:cNvPr>
          <p:cNvPicPr>
            <a:picLocks noChangeAspect="1"/>
          </p:cNvPicPr>
          <p:nvPr/>
        </p:nvPicPr>
        <p:blipFill>
          <a:blip r:embed="rId3"/>
          <a:stretch>
            <a:fillRect/>
          </a:stretch>
        </p:blipFill>
        <p:spPr>
          <a:xfrm>
            <a:off x="1601032" y="1832755"/>
            <a:ext cx="13695325" cy="6666667"/>
          </a:xfrm>
          <a:prstGeom prst="rect">
            <a:avLst/>
          </a:prstGeom>
        </p:spPr>
      </p:pic>
    </p:spTree>
    <p:extLst>
      <p:ext uri="{BB962C8B-B14F-4D97-AF65-F5344CB8AC3E}">
        <p14:creationId xmlns:p14="http://schemas.microsoft.com/office/powerpoint/2010/main" val="2838740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213A-679F-9F46-87AD-C639C041C658}"/>
              </a:ext>
            </a:extLst>
          </p:cNvPr>
          <p:cNvSpPr>
            <a:spLocks noGrp="1"/>
          </p:cNvSpPr>
          <p:nvPr>
            <p:ph type="title"/>
          </p:nvPr>
        </p:nvSpPr>
        <p:spPr>
          <a:xfrm>
            <a:off x="726439" y="2"/>
            <a:ext cx="16596361" cy="1358100"/>
          </a:xfrm>
        </p:spPr>
        <p:txBody>
          <a:bodyPr>
            <a:normAutofit/>
          </a:bodyPr>
          <a:lstStyle/>
          <a:p>
            <a:r>
              <a:rPr lang="en-US" sz="5280" dirty="0"/>
              <a:t>Three Eras of Computing</a:t>
            </a:r>
          </a:p>
        </p:txBody>
      </p:sp>
      <p:sp>
        <p:nvSpPr>
          <p:cNvPr id="80" name="Slide Number Placeholder 79">
            <a:extLst>
              <a:ext uri="{FF2B5EF4-FFF2-40B4-BE49-F238E27FC236}">
                <a16:creationId xmlns:a16="http://schemas.microsoft.com/office/drawing/2014/main" id="{711FEABA-F391-C84A-B0AF-D27F60919ADD}"/>
              </a:ext>
            </a:extLst>
          </p:cNvPr>
          <p:cNvSpPr>
            <a:spLocks noGrp="1"/>
          </p:cNvSpPr>
          <p:nvPr>
            <p:ph type="sldNum" sz="quarter" idx="12"/>
          </p:nvPr>
        </p:nvSpPr>
        <p:spPr/>
        <p:txBody>
          <a:bodyPr/>
          <a:lstStyle/>
          <a:p>
            <a:pPr defTabSz="1341150"/>
            <a:fld id="{89680184-36F0-7340-B2B6-917CC4ADF00C}" type="slidenum">
              <a:rPr lang="en-US">
                <a:solidFill>
                  <a:prstClr val="black">
                    <a:tint val="75000"/>
                  </a:prstClr>
                </a:solidFill>
                <a:latin typeface="Calibri" panose="020F0502020204030204"/>
              </a:rPr>
              <a:pPr defTabSz="1341150"/>
              <a:t>42</a:t>
            </a:fld>
            <a:endParaRPr lang="en-US" dirty="0">
              <a:solidFill>
                <a:prstClr val="black">
                  <a:tint val="75000"/>
                </a:prstClr>
              </a:solidFill>
              <a:latin typeface="Calibri" panose="020F0502020204030204"/>
            </a:endParaRPr>
          </a:p>
        </p:txBody>
      </p:sp>
      <p:pic>
        <p:nvPicPr>
          <p:cNvPr id="5" name="Picture 4">
            <a:extLst>
              <a:ext uri="{FF2B5EF4-FFF2-40B4-BE49-F238E27FC236}">
                <a16:creationId xmlns:a16="http://schemas.microsoft.com/office/drawing/2014/main" id="{C08D7739-BEEA-AA40-BED1-0DB39650A2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0567" y="2021034"/>
            <a:ext cx="2586737" cy="527831"/>
          </a:xfrm>
          <a:prstGeom prst="rect">
            <a:avLst/>
          </a:prstGeom>
        </p:spPr>
      </p:pic>
      <p:sp>
        <p:nvSpPr>
          <p:cNvPr id="6" name="Rectangle 5">
            <a:extLst>
              <a:ext uri="{FF2B5EF4-FFF2-40B4-BE49-F238E27FC236}">
                <a16:creationId xmlns:a16="http://schemas.microsoft.com/office/drawing/2014/main" id="{5E4C1448-E6BA-544C-B273-FFBBA4CF21F2}"/>
              </a:ext>
            </a:extLst>
          </p:cNvPr>
          <p:cNvSpPr/>
          <p:nvPr/>
        </p:nvSpPr>
        <p:spPr>
          <a:xfrm>
            <a:off x="5203490" y="2778190"/>
            <a:ext cx="2613814" cy="794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Procedural Code (Rules)</a:t>
            </a:r>
          </a:p>
        </p:txBody>
      </p:sp>
      <p:sp>
        <p:nvSpPr>
          <p:cNvPr id="7" name="Rectangle 6">
            <a:extLst>
              <a:ext uri="{FF2B5EF4-FFF2-40B4-BE49-F238E27FC236}">
                <a16:creationId xmlns:a16="http://schemas.microsoft.com/office/drawing/2014/main" id="{DAFF1542-D58E-454D-9367-CF0D832C02E2}"/>
              </a:ext>
            </a:extLst>
          </p:cNvPr>
          <p:cNvSpPr/>
          <p:nvPr/>
        </p:nvSpPr>
        <p:spPr>
          <a:xfrm>
            <a:off x="8930346" y="1979979"/>
            <a:ext cx="2613814" cy="148130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b="1" dirty="0">
                <a:solidFill>
                  <a:prstClr val="black"/>
                </a:solidFill>
                <a:latin typeface="Calibri" panose="020F0502020204030204"/>
              </a:rPr>
              <a:t>Programs</a:t>
            </a:r>
          </a:p>
        </p:txBody>
      </p:sp>
      <p:sp>
        <p:nvSpPr>
          <p:cNvPr id="8" name="TextBox 7">
            <a:extLst>
              <a:ext uri="{FF2B5EF4-FFF2-40B4-BE49-F238E27FC236}">
                <a16:creationId xmlns:a16="http://schemas.microsoft.com/office/drawing/2014/main" id="{92D20777-F530-C04B-9158-F20CE30BA257}"/>
              </a:ext>
            </a:extLst>
          </p:cNvPr>
          <p:cNvSpPr txBox="1"/>
          <p:nvPr/>
        </p:nvSpPr>
        <p:spPr>
          <a:xfrm>
            <a:off x="4293345" y="2021033"/>
            <a:ext cx="823431" cy="498598"/>
          </a:xfrm>
          <a:prstGeom prst="rect">
            <a:avLst/>
          </a:prstGeom>
          <a:noFill/>
        </p:spPr>
        <p:txBody>
          <a:bodyPr wrap="none" rtlCol="0">
            <a:spAutoFit/>
          </a:bodyPr>
          <a:lstStyle/>
          <a:p>
            <a:pPr defTabSz="1341150"/>
            <a:r>
              <a:rPr lang="en-US" sz="2640" dirty="0">
                <a:solidFill>
                  <a:prstClr val="black"/>
                </a:solidFill>
                <a:latin typeface="Calibri" panose="020F0502020204030204"/>
              </a:rPr>
              <a:t>Data</a:t>
            </a:r>
          </a:p>
        </p:txBody>
      </p:sp>
      <p:cxnSp>
        <p:nvCxnSpPr>
          <p:cNvPr id="10" name="Straight Arrow Connector 9">
            <a:extLst>
              <a:ext uri="{FF2B5EF4-FFF2-40B4-BE49-F238E27FC236}">
                <a16:creationId xmlns:a16="http://schemas.microsoft.com/office/drawing/2014/main" id="{E2B927D6-2563-524B-8C03-21D0800015E2}"/>
              </a:ext>
            </a:extLst>
          </p:cNvPr>
          <p:cNvCxnSpPr>
            <a:stCxn id="5" idx="3"/>
          </p:cNvCxnSpPr>
          <p:nvPr/>
        </p:nvCxnSpPr>
        <p:spPr>
          <a:xfrm flipV="1">
            <a:off x="7817304" y="2270701"/>
            <a:ext cx="1113042" cy="14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A4DC15-2F0A-004D-9113-08C5D252F9E3}"/>
              </a:ext>
            </a:extLst>
          </p:cNvPr>
          <p:cNvCxnSpPr>
            <a:cxnSpLocks/>
            <a:stCxn id="6" idx="3"/>
          </p:cNvCxnSpPr>
          <p:nvPr/>
        </p:nvCxnSpPr>
        <p:spPr>
          <a:xfrm flipV="1">
            <a:off x="7817304" y="3167061"/>
            <a:ext cx="1113042" cy="82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4B135B-2358-7147-8B76-AE6D07CBE21E}"/>
              </a:ext>
            </a:extLst>
          </p:cNvPr>
          <p:cNvCxnSpPr>
            <a:cxnSpLocks/>
          </p:cNvCxnSpPr>
          <p:nvPr/>
        </p:nvCxnSpPr>
        <p:spPr>
          <a:xfrm>
            <a:off x="11544160" y="2405269"/>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9CB47B-7198-C449-8D23-8897DF37EA7D}"/>
              </a:ext>
            </a:extLst>
          </p:cNvPr>
          <p:cNvCxnSpPr>
            <a:cxnSpLocks/>
          </p:cNvCxnSpPr>
          <p:nvPr/>
        </p:nvCxnSpPr>
        <p:spPr>
          <a:xfrm>
            <a:off x="11544160" y="3053021"/>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99A8E7-EBB8-564E-8C2C-A1960168DCC1}"/>
              </a:ext>
            </a:extLst>
          </p:cNvPr>
          <p:cNvSpPr txBox="1"/>
          <p:nvPr/>
        </p:nvSpPr>
        <p:spPr>
          <a:xfrm>
            <a:off x="12821420" y="2151181"/>
            <a:ext cx="1373709" cy="498598"/>
          </a:xfrm>
          <a:prstGeom prst="rect">
            <a:avLst/>
          </a:prstGeom>
          <a:solidFill>
            <a:schemeClr val="accent6">
              <a:lumMod val="75000"/>
            </a:schemeClr>
          </a:solidFill>
        </p:spPr>
        <p:txBody>
          <a:bodyPr wrap="none" rtlCol="0">
            <a:spAutoFit/>
          </a:bodyPr>
          <a:lstStyle/>
          <a:p>
            <a:pPr defTabSz="1341150"/>
            <a:r>
              <a:rPr lang="en-US" sz="2640" b="1" dirty="0">
                <a:solidFill>
                  <a:prstClr val="white"/>
                </a:solidFill>
                <a:latin typeface="Calibri" panose="020F0502020204030204"/>
              </a:rPr>
              <a:t>Answers</a:t>
            </a:r>
          </a:p>
        </p:txBody>
      </p:sp>
      <p:sp>
        <p:nvSpPr>
          <p:cNvPr id="17" name="TextBox 16">
            <a:extLst>
              <a:ext uri="{FF2B5EF4-FFF2-40B4-BE49-F238E27FC236}">
                <a16:creationId xmlns:a16="http://schemas.microsoft.com/office/drawing/2014/main" id="{76FF1278-AC77-6546-9363-9345E79147C9}"/>
              </a:ext>
            </a:extLst>
          </p:cNvPr>
          <p:cNvSpPr txBox="1"/>
          <p:nvPr/>
        </p:nvSpPr>
        <p:spPr>
          <a:xfrm>
            <a:off x="12650148" y="2769225"/>
            <a:ext cx="2837828" cy="498598"/>
          </a:xfrm>
          <a:prstGeom prst="rect">
            <a:avLst/>
          </a:prstGeom>
          <a:noFill/>
        </p:spPr>
        <p:txBody>
          <a:bodyPr wrap="none" rtlCol="0">
            <a:spAutoFit/>
          </a:bodyPr>
          <a:lstStyle/>
          <a:p>
            <a:pPr defTabSz="1341150"/>
            <a:r>
              <a:rPr lang="en-US" sz="2640" dirty="0">
                <a:solidFill>
                  <a:prstClr val="black"/>
                </a:solidFill>
                <a:latin typeface="Calibri" panose="020F0502020204030204"/>
              </a:rPr>
              <a:t>Explanations (Why)</a:t>
            </a:r>
          </a:p>
        </p:txBody>
      </p:sp>
      <p:sp>
        <p:nvSpPr>
          <p:cNvPr id="55" name="TextBox 54">
            <a:extLst>
              <a:ext uri="{FF2B5EF4-FFF2-40B4-BE49-F238E27FC236}">
                <a16:creationId xmlns:a16="http://schemas.microsoft.com/office/drawing/2014/main" id="{5799CE29-55DD-6A4B-B0DC-25981F2D3B9E}"/>
              </a:ext>
            </a:extLst>
          </p:cNvPr>
          <p:cNvSpPr txBox="1"/>
          <p:nvPr/>
        </p:nvSpPr>
        <p:spPr>
          <a:xfrm>
            <a:off x="327093" y="1991500"/>
            <a:ext cx="2575000" cy="498598"/>
          </a:xfrm>
          <a:prstGeom prst="rect">
            <a:avLst/>
          </a:prstGeom>
          <a:noFill/>
        </p:spPr>
        <p:txBody>
          <a:bodyPr wrap="none" rtlCol="0">
            <a:spAutoFit/>
          </a:bodyPr>
          <a:lstStyle/>
          <a:p>
            <a:pPr defTabSz="1341150"/>
            <a:r>
              <a:rPr lang="en-US" sz="2640" b="1" dirty="0">
                <a:solidFill>
                  <a:prstClr val="black"/>
                </a:solidFill>
                <a:latin typeface="Calibri" panose="020F0502020204030204"/>
              </a:rPr>
              <a:t>1) Procedural Era</a:t>
            </a:r>
          </a:p>
        </p:txBody>
      </p:sp>
      <p:grpSp>
        <p:nvGrpSpPr>
          <p:cNvPr id="3" name="Group 2">
            <a:extLst>
              <a:ext uri="{FF2B5EF4-FFF2-40B4-BE49-F238E27FC236}">
                <a16:creationId xmlns:a16="http://schemas.microsoft.com/office/drawing/2014/main" id="{D7AD419C-4D30-0E4F-9B76-DDE788E37BEB}"/>
              </a:ext>
            </a:extLst>
          </p:cNvPr>
          <p:cNvGrpSpPr/>
          <p:nvPr/>
        </p:nvGrpSpPr>
        <p:grpSpPr>
          <a:xfrm>
            <a:off x="185760" y="3993222"/>
            <a:ext cx="17158388" cy="1983666"/>
            <a:chOff x="126654" y="2722652"/>
            <a:chExt cx="11698901" cy="1352500"/>
          </a:xfrm>
        </p:grpSpPr>
        <p:pic>
          <p:nvPicPr>
            <p:cNvPr id="18" name="Picture 17">
              <a:extLst>
                <a:ext uri="{FF2B5EF4-FFF2-40B4-BE49-F238E27FC236}">
                  <a16:creationId xmlns:a16="http://schemas.microsoft.com/office/drawing/2014/main" id="{A2FD4ACD-9318-374A-99C1-43D3BB8A7D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66296" y="3093161"/>
              <a:ext cx="1763684" cy="359885"/>
            </a:xfrm>
            <a:prstGeom prst="rect">
              <a:avLst/>
            </a:prstGeom>
          </p:spPr>
        </p:pic>
        <p:sp>
          <p:nvSpPr>
            <p:cNvPr id="20" name="Rectangle 19">
              <a:extLst>
                <a:ext uri="{FF2B5EF4-FFF2-40B4-BE49-F238E27FC236}">
                  <a16:creationId xmlns:a16="http://schemas.microsoft.com/office/drawing/2014/main" id="{A8A1A556-E138-5C4F-9339-0DCC5831CA4B}"/>
                </a:ext>
              </a:extLst>
            </p:cNvPr>
            <p:cNvSpPr/>
            <p:nvPr/>
          </p:nvSpPr>
          <p:spPr>
            <a:xfrm>
              <a:off x="6088872" y="3065169"/>
              <a:ext cx="1782146" cy="10099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Machine</a:t>
              </a:r>
            </a:p>
            <a:p>
              <a:pPr algn="ctr" defTabSz="1341150"/>
              <a:r>
                <a:rPr lang="en-US" sz="2640" dirty="0">
                  <a:solidFill>
                    <a:prstClr val="white"/>
                  </a:solidFill>
                  <a:latin typeface="Calibri" panose="020F0502020204030204"/>
                </a:rPr>
                <a:t>Learning</a:t>
              </a:r>
            </a:p>
          </p:txBody>
        </p:sp>
        <p:sp>
          <p:nvSpPr>
            <p:cNvPr id="21" name="TextBox 20">
              <a:extLst>
                <a:ext uri="{FF2B5EF4-FFF2-40B4-BE49-F238E27FC236}">
                  <a16:creationId xmlns:a16="http://schemas.microsoft.com/office/drawing/2014/main" id="{A159857F-6EB6-8641-9873-F5836924A2B5}"/>
                </a:ext>
              </a:extLst>
            </p:cNvPr>
            <p:cNvSpPr txBox="1"/>
            <p:nvPr/>
          </p:nvSpPr>
          <p:spPr>
            <a:xfrm>
              <a:off x="2927280" y="3093161"/>
              <a:ext cx="561430"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Data</a:t>
              </a:r>
            </a:p>
          </p:txBody>
        </p:sp>
        <p:cxnSp>
          <p:nvCxnSpPr>
            <p:cNvPr id="22" name="Straight Arrow Connector 21">
              <a:extLst>
                <a:ext uri="{FF2B5EF4-FFF2-40B4-BE49-F238E27FC236}">
                  <a16:creationId xmlns:a16="http://schemas.microsoft.com/office/drawing/2014/main" id="{F3D7D622-D273-BD4B-8B48-5A27262BB775}"/>
                </a:ext>
              </a:extLst>
            </p:cNvPr>
            <p:cNvCxnSpPr>
              <a:stCxn id="18" idx="3"/>
            </p:cNvCxnSpPr>
            <p:nvPr/>
          </p:nvCxnSpPr>
          <p:spPr>
            <a:xfrm flipV="1">
              <a:off x="5329980" y="3263389"/>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CD895-5682-9947-976C-63AFCA945AE7}"/>
                </a:ext>
              </a:extLst>
            </p:cNvPr>
            <p:cNvCxnSpPr>
              <a:cxnSpLocks/>
            </p:cNvCxnSpPr>
            <p:nvPr/>
          </p:nvCxnSpPr>
          <p:spPr>
            <a:xfrm>
              <a:off x="5329980" y="387454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532CC0-AB62-9E43-80FE-04AB16151D46}"/>
                </a:ext>
              </a:extLst>
            </p:cNvPr>
            <p:cNvCxnSpPr>
              <a:cxnSpLocks/>
            </p:cNvCxnSpPr>
            <p:nvPr/>
          </p:nvCxnSpPr>
          <p:spPr>
            <a:xfrm>
              <a:off x="7871018" y="3355140"/>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0297E3D-0068-7947-A223-59EE94E98F88}"/>
                </a:ext>
              </a:extLst>
            </p:cNvPr>
            <p:cNvSpPr txBox="1"/>
            <p:nvPr/>
          </p:nvSpPr>
          <p:spPr>
            <a:xfrm>
              <a:off x="4336759" y="3689878"/>
              <a:ext cx="936620" cy="339953"/>
            </a:xfrm>
            <a:prstGeom prst="rect">
              <a:avLst/>
            </a:prstGeom>
            <a:solidFill>
              <a:schemeClr val="accent6">
                <a:lumMod val="75000"/>
              </a:schemeClr>
            </a:solidFill>
          </p:spPr>
          <p:txBody>
            <a:bodyPr wrap="none" rtlCol="0">
              <a:spAutoFit/>
            </a:bodyPr>
            <a:lstStyle/>
            <a:p>
              <a:pPr defTabSz="1341150"/>
              <a:r>
                <a:rPr lang="en-US" sz="2640" b="1" dirty="0">
                  <a:solidFill>
                    <a:prstClr val="white"/>
                  </a:solidFill>
                  <a:latin typeface="Calibri" panose="020F0502020204030204"/>
                </a:rPr>
                <a:t>Answers</a:t>
              </a:r>
            </a:p>
          </p:txBody>
        </p:sp>
        <p:sp>
          <p:nvSpPr>
            <p:cNvPr id="31" name="Rectangle 30">
              <a:extLst>
                <a:ext uri="{FF2B5EF4-FFF2-40B4-BE49-F238E27FC236}">
                  <a16:creationId xmlns:a16="http://schemas.microsoft.com/office/drawing/2014/main" id="{C131E727-9178-CF40-B3DC-CE13D4A33C95}"/>
                </a:ext>
              </a:extLst>
            </p:cNvPr>
            <p:cNvSpPr/>
            <p:nvPr/>
          </p:nvSpPr>
          <p:spPr>
            <a:xfrm>
              <a:off x="8629910" y="3084360"/>
              <a:ext cx="1782146" cy="54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Rules</a:t>
              </a:r>
              <a:br>
                <a:rPr lang="en-US" sz="2640" dirty="0">
                  <a:solidFill>
                    <a:prstClr val="white"/>
                  </a:solidFill>
                  <a:latin typeface="Calibri" panose="020F0502020204030204"/>
                </a:rPr>
              </a:br>
              <a:r>
                <a:rPr lang="en-US" sz="2640" dirty="0">
                  <a:solidFill>
                    <a:prstClr val="white"/>
                  </a:solidFill>
                  <a:latin typeface="Calibri" panose="020F0502020204030204"/>
                </a:rPr>
                <a:t>(10M weights)</a:t>
              </a:r>
            </a:p>
          </p:txBody>
        </p:sp>
        <p:sp>
          <p:nvSpPr>
            <p:cNvPr id="57" name="TextBox 56">
              <a:extLst>
                <a:ext uri="{FF2B5EF4-FFF2-40B4-BE49-F238E27FC236}">
                  <a16:creationId xmlns:a16="http://schemas.microsoft.com/office/drawing/2014/main" id="{3D8E8AF2-47E7-8C49-A261-01E18F317D94}"/>
                </a:ext>
              </a:extLst>
            </p:cNvPr>
            <p:cNvSpPr txBox="1"/>
            <p:nvPr/>
          </p:nvSpPr>
          <p:spPr>
            <a:xfrm>
              <a:off x="126654" y="2863969"/>
              <a:ext cx="2429161" cy="339953"/>
            </a:xfrm>
            <a:prstGeom prst="rect">
              <a:avLst/>
            </a:prstGeom>
            <a:noFill/>
          </p:spPr>
          <p:txBody>
            <a:bodyPr wrap="none" rtlCol="0">
              <a:spAutoFit/>
            </a:bodyPr>
            <a:lstStyle/>
            <a:p>
              <a:pPr defTabSz="1341150"/>
              <a:r>
                <a:rPr lang="en-US" sz="2640" b="1" dirty="0">
                  <a:solidFill>
                    <a:prstClr val="black"/>
                  </a:solidFill>
                  <a:latin typeface="Calibri" panose="020F0502020204030204"/>
                </a:rPr>
                <a:t>2) Machine Learning Era</a:t>
              </a:r>
            </a:p>
          </p:txBody>
        </p:sp>
        <p:cxnSp>
          <p:nvCxnSpPr>
            <p:cNvPr id="78" name="Straight Connector 77">
              <a:extLst>
                <a:ext uri="{FF2B5EF4-FFF2-40B4-BE49-F238E27FC236}">
                  <a16:creationId xmlns:a16="http://schemas.microsoft.com/office/drawing/2014/main" id="{16F5CD79-BEC7-0647-A130-7C48E7DC85AC}"/>
                </a:ext>
              </a:extLst>
            </p:cNvPr>
            <p:cNvCxnSpPr/>
            <p:nvPr/>
          </p:nvCxnSpPr>
          <p:spPr>
            <a:xfrm>
              <a:off x="225179" y="2722652"/>
              <a:ext cx="1160037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2F19552F-F4F8-8E48-89D1-3F974B01D93A}"/>
              </a:ext>
            </a:extLst>
          </p:cNvPr>
          <p:cNvGrpSpPr/>
          <p:nvPr/>
        </p:nvGrpSpPr>
        <p:grpSpPr>
          <a:xfrm>
            <a:off x="330262" y="6492127"/>
            <a:ext cx="17013885" cy="2787852"/>
            <a:chOff x="225179" y="4426449"/>
            <a:chExt cx="11600376" cy="1900808"/>
          </a:xfrm>
        </p:grpSpPr>
        <p:grpSp>
          <p:nvGrpSpPr>
            <p:cNvPr id="66" name="Group 65">
              <a:extLst>
                <a:ext uri="{FF2B5EF4-FFF2-40B4-BE49-F238E27FC236}">
                  <a16:creationId xmlns:a16="http://schemas.microsoft.com/office/drawing/2014/main" id="{18BB9C4F-FF47-1841-86D9-872341AE9E6A}"/>
                </a:ext>
              </a:extLst>
            </p:cNvPr>
            <p:cNvGrpSpPr/>
            <p:nvPr/>
          </p:nvGrpSpPr>
          <p:grpSpPr>
            <a:xfrm>
              <a:off x="6089446" y="4786133"/>
              <a:ext cx="1782146" cy="1541124"/>
              <a:chOff x="6088872" y="4409008"/>
              <a:chExt cx="1782146" cy="1541124"/>
            </a:xfrm>
          </p:grpSpPr>
          <p:sp>
            <p:nvSpPr>
              <p:cNvPr id="56" name="Rectangle 55">
                <a:extLst>
                  <a:ext uri="{FF2B5EF4-FFF2-40B4-BE49-F238E27FC236}">
                    <a16:creationId xmlns:a16="http://schemas.microsoft.com/office/drawing/2014/main" id="{78BB84A8-4FB1-9B48-87B4-93FA1936B842}"/>
                  </a:ext>
                </a:extLst>
              </p:cNvPr>
              <p:cNvSpPr/>
              <p:nvPr/>
            </p:nvSpPr>
            <p:spPr>
              <a:xfrm>
                <a:off x="6088872" y="4409008"/>
                <a:ext cx="1782146" cy="154112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latin typeface="Calibri" panose="020F0502020204030204"/>
                </a:endParaRPr>
              </a:p>
            </p:txBody>
          </p:sp>
          <p:grpSp>
            <p:nvGrpSpPr>
              <p:cNvPr id="32" name="Group 242">
                <a:extLst>
                  <a:ext uri="{FF2B5EF4-FFF2-40B4-BE49-F238E27FC236}">
                    <a16:creationId xmlns:a16="http://schemas.microsoft.com/office/drawing/2014/main" id="{682D1497-78C6-B942-91A5-8D2175188AC1}"/>
                  </a:ext>
                </a:extLst>
              </p:cNvPr>
              <p:cNvGrpSpPr/>
              <p:nvPr/>
            </p:nvGrpSpPr>
            <p:grpSpPr>
              <a:xfrm>
                <a:off x="6243491" y="4553092"/>
                <a:ext cx="1472908" cy="1212105"/>
                <a:chOff x="3505200" y="4267200"/>
                <a:chExt cx="1676400" cy="1600200"/>
              </a:xfrm>
            </p:grpSpPr>
            <p:sp>
              <p:nvSpPr>
                <p:cNvPr id="33" name="Oval 32">
                  <a:extLst>
                    <a:ext uri="{FF2B5EF4-FFF2-40B4-BE49-F238E27FC236}">
                      <a16:creationId xmlns:a16="http://schemas.microsoft.com/office/drawing/2014/main" id="{5B3DA2CF-6337-C24E-9AD4-91884B517B63}"/>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solidFill>
                      <a:prstClr val="black"/>
                    </a:solidFill>
                    <a:latin typeface="Arial Narrow" charset="0"/>
                  </a:endParaRPr>
                </a:p>
              </p:txBody>
            </p:sp>
            <p:sp>
              <p:nvSpPr>
                <p:cNvPr id="34" name="Oval 33">
                  <a:extLst>
                    <a:ext uri="{FF2B5EF4-FFF2-40B4-BE49-F238E27FC236}">
                      <a16:creationId xmlns:a16="http://schemas.microsoft.com/office/drawing/2014/main" id="{036787F1-8B10-264C-83A4-3C9DE821814A}"/>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solidFill>
                      <a:prstClr val="black"/>
                    </a:solidFill>
                    <a:latin typeface="Arial Narrow" charset="0"/>
                  </a:endParaRPr>
                </a:p>
              </p:txBody>
            </p:sp>
            <p:sp>
              <p:nvSpPr>
                <p:cNvPr id="35" name="Oval 34">
                  <a:extLst>
                    <a:ext uri="{FF2B5EF4-FFF2-40B4-BE49-F238E27FC236}">
                      <a16:creationId xmlns:a16="http://schemas.microsoft.com/office/drawing/2014/main" id="{1B71D8F9-AB6B-F74D-8AAB-A1F9A4FD2F4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solidFill>
                      <a:prstClr val="black"/>
                    </a:solidFill>
                    <a:latin typeface="Arial Narrow" charset="0"/>
                  </a:endParaRPr>
                </a:p>
              </p:txBody>
            </p:sp>
            <p:sp>
              <p:nvSpPr>
                <p:cNvPr id="36" name="Oval 35">
                  <a:extLst>
                    <a:ext uri="{FF2B5EF4-FFF2-40B4-BE49-F238E27FC236}">
                      <a16:creationId xmlns:a16="http://schemas.microsoft.com/office/drawing/2014/main" id="{6879DF30-35CA-2A49-95C2-3F9C2548FEAD}"/>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solidFill>
                      <a:prstClr val="black"/>
                    </a:solidFill>
                    <a:latin typeface="Arial Narrow" charset="0"/>
                  </a:endParaRPr>
                </a:p>
              </p:txBody>
            </p:sp>
            <p:sp>
              <p:nvSpPr>
                <p:cNvPr id="37" name="Oval 36">
                  <a:extLst>
                    <a:ext uri="{FF2B5EF4-FFF2-40B4-BE49-F238E27FC236}">
                      <a16:creationId xmlns:a16="http://schemas.microsoft.com/office/drawing/2014/main" id="{7290BAC6-CC04-CC44-A498-8FB991807843}"/>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solidFill>
                      <a:prstClr val="black"/>
                    </a:solidFill>
                    <a:latin typeface="Arial Narrow" charset="0"/>
                  </a:endParaRPr>
                </a:p>
              </p:txBody>
            </p:sp>
            <p:sp>
              <p:nvSpPr>
                <p:cNvPr id="38" name="Oval 37">
                  <a:extLst>
                    <a:ext uri="{FF2B5EF4-FFF2-40B4-BE49-F238E27FC236}">
                      <a16:creationId xmlns:a16="http://schemas.microsoft.com/office/drawing/2014/main" id="{D9C1DF07-C223-4B40-972B-D6A0173D65BA}"/>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solidFill>
                      <a:prstClr val="black"/>
                    </a:solidFill>
                    <a:latin typeface="Arial Narrow" charset="0"/>
                  </a:endParaRPr>
                </a:p>
              </p:txBody>
            </p:sp>
            <p:sp>
              <p:nvSpPr>
                <p:cNvPr id="39" name="Oval 38">
                  <a:extLst>
                    <a:ext uri="{FF2B5EF4-FFF2-40B4-BE49-F238E27FC236}">
                      <a16:creationId xmlns:a16="http://schemas.microsoft.com/office/drawing/2014/main" id="{5C02EC33-0FDC-1345-BEFC-FDD7A21395AA}"/>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solidFill>
                      <a:prstClr val="black"/>
                    </a:solidFill>
                    <a:latin typeface="Arial Narrow" charset="0"/>
                  </a:endParaRPr>
                </a:p>
              </p:txBody>
            </p:sp>
            <p:sp>
              <p:nvSpPr>
                <p:cNvPr id="40" name="Oval 39">
                  <a:extLst>
                    <a:ext uri="{FF2B5EF4-FFF2-40B4-BE49-F238E27FC236}">
                      <a16:creationId xmlns:a16="http://schemas.microsoft.com/office/drawing/2014/main" id="{5D1BE071-C182-5244-A972-E5DC77B526E8}"/>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solidFill>
                      <a:prstClr val="black"/>
                    </a:solidFill>
                    <a:latin typeface="Arial Narrow" charset="0"/>
                  </a:endParaRPr>
                </a:p>
              </p:txBody>
            </p:sp>
            <p:sp>
              <p:nvSpPr>
                <p:cNvPr id="41" name="Oval 40">
                  <a:extLst>
                    <a:ext uri="{FF2B5EF4-FFF2-40B4-BE49-F238E27FC236}">
                      <a16:creationId xmlns:a16="http://schemas.microsoft.com/office/drawing/2014/main" id="{8A45FF4A-49BA-2647-B656-E971B2D65FC6}"/>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solidFill>
                      <a:prstClr val="black"/>
                    </a:solidFill>
                    <a:latin typeface="Arial Narrow" charset="0"/>
                  </a:endParaRPr>
                </a:p>
              </p:txBody>
            </p:sp>
            <p:cxnSp>
              <p:nvCxnSpPr>
                <p:cNvPr id="42" name="Straight Arrow Connector 41">
                  <a:extLst>
                    <a:ext uri="{FF2B5EF4-FFF2-40B4-BE49-F238E27FC236}">
                      <a16:creationId xmlns:a16="http://schemas.microsoft.com/office/drawing/2014/main" id="{D4322963-50BD-D34B-AC40-34BD772EC306}"/>
                    </a:ext>
                  </a:extLst>
                </p:cNvPr>
                <p:cNvCxnSpPr>
                  <a:stCxn id="40" idx="7"/>
                  <a:endCxn id="33"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60BEE8-BD4B-7B4A-8A5B-6A6E66289433}"/>
                    </a:ext>
                  </a:extLst>
                </p:cNvPr>
                <p:cNvCxnSpPr>
                  <a:stCxn id="33" idx="6"/>
                  <a:endCxn id="36"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15FBD1-AA37-1345-AEFB-2E28804F9E0D}"/>
                    </a:ext>
                  </a:extLst>
                </p:cNvPr>
                <p:cNvCxnSpPr>
                  <a:stCxn id="36" idx="3"/>
                  <a:endCxn id="37"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0D1EC65-A0E6-8441-A908-08FCB6136B89}"/>
                    </a:ext>
                  </a:extLst>
                </p:cNvPr>
                <p:cNvCxnSpPr>
                  <a:stCxn id="37" idx="5"/>
                  <a:endCxn id="41"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EE0E3EA-938A-6C45-A7E3-10CD08316D48}"/>
                    </a:ext>
                  </a:extLst>
                </p:cNvPr>
                <p:cNvCxnSpPr>
                  <a:stCxn id="41" idx="2"/>
                  <a:endCxn id="39"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407DA4-3230-4246-8425-FB235272B20F}"/>
                    </a:ext>
                  </a:extLst>
                </p:cNvPr>
                <p:cNvCxnSpPr>
                  <a:endCxn id="35"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BEF746-2022-D74E-8C02-82102C77F009}"/>
                    </a:ext>
                  </a:extLst>
                </p:cNvPr>
                <p:cNvCxnSpPr>
                  <a:stCxn id="35" idx="1"/>
                  <a:endCxn id="34"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227A865-432A-2646-A349-EA0E223C570C}"/>
                    </a:ext>
                  </a:extLst>
                </p:cNvPr>
                <p:cNvCxnSpPr>
                  <a:stCxn id="34" idx="3"/>
                  <a:endCxn id="38"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9753CAD-F453-844B-8914-86FAA95EBF75}"/>
                    </a:ext>
                  </a:extLst>
                </p:cNvPr>
                <p:cNvCxnSpPr>
                  <a:stCxn id="40" idx="4"/>
                  <a:endCxn id="38"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0C5531-5FF7-D54B-B804-FCC3BDD14B6D}"/>
                    </a:ext>
                  </a:extLst>
                </p:cNvPr>
                <p:cNvCxnSpPr>
                  <a:stCxn id="35" idx="7"/>
                  <a:endCxn id="33"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792C0B-3C6A-3E48-8F67-82B94A494523}"/>
                    </a:ext>
                  </a:extLst>
                </p:cNvPr>
                <p:cNvCxnSpPr>
                  <a:stCxn id="35" idx="3"/>
                  <a:endCxn id="38"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EEBA854-0F2B-7948-8C8E-C38EA809F54C}"/>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solidFill>
                      <a:prstClr val="black"/>
                    </a:solidFill>
                    <a:latin typeface="Arial Narrow" charset="0"/>
                  </a:endParaRPr>
                </a:p>
              </p:txBody>
            </p:sp>
            <p:cxnSp>
              <p:nvCxnSpPr>
                <p:cNvPr id="54" name="Straight Arrow Connector 53">
                  <a:extLst>
                    <a:ext uri="{FF2B5EF4-FFF2-40B4-BE49-F238E27FC236}">
                      <a16:creationId xmlns:a16="http://schemas.microsoft.com/office/drawing/2014/main" id="{F9466B44-EBC1-8E44-8F8C-D28BD70E2B93}"/>
                    </a:ext>
                  </a:extLst>
                </p:cNvPr>
                <p:cNvCxnSpPr>
                  <a:stCxn id="53" idx="7"/>
                  <a:endCxn id="35"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8" name="TextBox 57">
              <a:extLst>
                <a:ext uri="{FF2B5EF4-FFF2-40B4-BE49-F238E27FC236}">
                  <a16:creationId xmlns:a16="http://schemas.microsoft.com/office/drawing/2014/main" id="{6992F48A-36F2-AE4E-80E7-3D1675B103B6}"/>
                </a:ext>
              </a:extLst>
            </p:cNvPr>
            <p:cNvSpPr txBox="1"/>
            <p:nvPr/>
          </p:nvSpPr>
          <p:spPr>
            <a:xfrm>
              <a:off x="225179" y="4532400"/>
              <a:ext cx="1308182" cy="339953"/>
            </a:xfrm>
            <a:prstGeom prst="rect">
              <a:avLst/>
            </a:prstGeom>
            <a:noFill/>
          </p:spPr>
          <p:txBody>
            <a:bodyPr wrap="none" rtlCol="0">
              <a:spAutoFit/>
            </a:bodyPr>
            <a:lstStyle/>
            <a:p>
              <a:pPr defTabSz="1341150"/>
              <a:r>
                <a:rPr lang="en-US" sz="2640" b="1" dirty="0">
                  <a:solidFill>
                    <a:prstClr val="black"/>
                  </a:solidFill>
                  <a:latin typeface="Calibri" panose="020F0502020204030204"/>
                </a:rPr>
                <a:t>3) Graph Era</a:t>
              </a:r>
            </a:p>
          </p:txBody>
        </p:sp>
        <p:sp>
          <p:nvSpPr>
            <p:cNvPr id="59" name="TextBox 58">
              <a:extLst>
                <a:ext uri="{FF2B5EF4-FFF2-40B4-BE49-F238E27FC236}">
                  <a16:creationId xmlns:a16="http://schemas.microsoft.com/office/drawing/2014/main" id="{51DA3704-3214-E146-B567-BFC31A7FD806}"/>
                </a:ext>
              </a:extLst>
            </p:cNvPr>
            <p:cNvSpPr txBox="1"/>
            <p:nvPr/>
          </p:nvSpPr>
          <p:spPr>
            <a:xfrm>
              <a:off x="2927280" y="4867547"/>
              <a:ext cx="561430"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Data</a:t>
              </a:r>
            </a:p>
          </p:txBody>
        </p:sp>
        <p:cxnSp>
          <p:nvCxnSpPr>
            <p:cNvPr id="60" name="Straight Arrow Connector 59">
              <a:extLst>
                <a:ext uri="{FF2B5EF4-FFF2-40B4-BE49-F238E27FC236}">
                  <a16:creationId xmlns:a16="http://schemas.microsoft.com/office/drawing/2014/main" id="{94D102E3-FDD4-3B46-BAA4-5880EBF56C7A}"/>
                </a:ext>
              </a:extLst>
            </p:cNvPr>
            <p:cNvCxnSpPr/>
            <p:nvPr/>
          </p:nvCxnSpPr>
          <p:spPr>
            <a:xfrm flipV="1">
              <a:off x="5329980" y="5037775"/>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BB0877B2-358B-684C-A8BA-71792B7824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5404" y="4876994"/>
              <a:ext cx="1763684" cy="359885"/>
            </a:xfrm>
            <a:prstGeom prst="rect">
              <a:avLst/>
            </a:prstGeom>
          </p:spPr>
        </p:pic>
        <p:cxnSp>
          <p:nvCxnSpPr>
            <p:cNvPr id="62" name="Straight Arrow Connector 61">
              <a:extLst>
                <a:ext uri="{FF2B5EF4-FFF2-40B4-BE49-F238E27FC236}">
                  <a16:creationId xmlns:a16="http://schemas.microsoft.com/office/drawing/2014/main" id="{4DDC70FB-765C-AF4B-9837-19EAC323A326}"/>
                </a:ext>
              </a:extLst>
            </p:cNvPr>
            <p:cNvCxnSpPr>
              <a:cxnSpLocks/>
            </p:cNvCxnSpPr>
            <p:nvPr/>
          </p:nvCxnSpPr>
          <p:spPr>
            <a:xfrm>
              <a:off x="7888409" y="5544657"/>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78CBE09-C03C-F94F-8BD3-973E638ABCAB}"/>
                </a:ext>
              </a:extLst>
            </p:cNvPr>
            <p:cNvCxnSpPr>
              <a:cxnSpLocks/>
            </p:cNvCxnSpPr>
            <p:nvPr/>
          </p:nvCxnSpPr>
          <p:spPr>
            <a:xfrm>
              <a:off x="7866209" y="6055743"/>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123AE6E-D812-0E47-A318-1C23DE79A2D6}"/>
                </a:ext>
              </a:extLst>
            </p:cNvPr>
            <p:cNvSpPr txBox="1"/>
            <p:nvPr/>
          </p:nvSpPr>
          <p:spPr>
            <a:xfrm>
              <a:off x="8648542" y="5372029"/>
              <a:ext cx="936620" cy="339953"/>
            </a:xfrm>
            <a:prstGeom prst="rect">
              <a:avLst/>
            </a:prstGeom>
            <a:solidFill>
              <a:schemeClr val="accent6">
                <a:lumMod val="75000"/>
              </a:schemeClr>
            </a:solidFill>
          </p:spPr>
          <p:txBody>
            <a:bodyPr wrap="none" rtlCol="0">
              <a:spAutoFit/>
            </a:bodyPr>
            <a:lstStyle/>
            <a:p>
              <a:pPr defTabSz="1341150"/>
              <a:r>
                <a:rPr lang="en-US" sz="2640" b="1" dirty="0">
                  <a:solidFill>
                    <a:prstClr val="white"/>
                  </a:solidFill>
                  <a:latin typeface="Calibri" panose="020F0502020204030204"/>
                </a:rPr>
                <a:t>Answers</a:t>
              </a:r>
            </a:p>
          </p:txBody>
        </p:sp>
        <p:sp>
          <p:nvSpPr>
            <p:cNvPr id="65" name="TextBox 64">
              <a:extLst>
                <a:ext uri="{FF2B5EF4-FFF2-40B4-BE49-F238E27FC236}">
                  <a16:creationId xmlns:a16="http://schemas.microsoft.com/office/drawing/2014/main" id="{A3A1BBB2-D5B7-F541-85DB-8744DE464F84}"/>
                </a:ext>
              </a:extLst>
            </p:cNvPr>
            <p:cNvSpPr txBox="1"/>
            <p:nvPr/>
          </p:nvSpPr>
          <p:spPr>
            <a:xfrm>
              <a:off x="8599350" y="5889202"/>
              <a:ext cx="1934883" cy="339953"/>
            </a:xfrm>
            <a:prstGeom prst="rect">
              <a:avLst/>
            </a:prstGeom>
            <a:noFill/>
          </p:spPr>
          <p:txBody>
            <a:bodyPr wrap="none" rtlCol="0">
              <a:spAutoFit/>
            </a:bodyPr>
            <a:lstStyle/>
            <a:p>
              <a:pPr defTabSz="1341150"/>
              <a:r>
                <a:rPr lang="en-US" sz="2640" dirty="0">
                  <a:solidFill>
                    <a:prstClr val="black"/>
                  </a:solidFill>
                  <a:latin typeface="Calibri" panose="020F0502020204030204"/>
                </a:rPr>
                <a:t>Explanations (Why)</a:t>
              </a:r>
            </a:p>
          </p:txBody>
        </p:sp>
        <p:cxnSp>
          <p:nvCxnSpPr>
            <p:cNvPr id="67" name="Straight Arrow Connector 66">
              <a:extLst>
                <a:ext uri="{FF2B5EF4-FFF2-40B4-BE49-F238E27FC236}">
                  <a16:creationId xmlns:a16="http://schemas.microsoft.com/office/drawing/2014/main" id="{DCEE6F73-5A1B-7F4D-A057-719D1C1FF353}"/>
                </a:ext>
              </a:extLst>
            </p:cNvPr>
            <p:cNvCxnSpPr>
              <a:cxnSpLocks/>
            </p:cNvCxnSpPr>
            <p:nvPr/>
          </p:nvCxnSpPr>
          <p:spPr>
            <a:xfrm>
              <a:off x="7888409" y="507841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4C551B8-9EB6-1342-8D67-F8F53F921644}"/>
                </a:ext>
              </a:extLst>
            </p:cNvPr>
            <p:cNvSpPr txBox="1"/>
            <p:nvPr/>
          </p:nvSpPr>
          <p:spPr>
            <a:xfrm>
              <a:off x="8664118" y="4867547"/>
              <a:ext cx="1188306" cy="339953"/>
            </a:xfrm>
            <a:prstGeom prst="rect">
              <a:avLst/>
            </a:prstGeom>
            <a:solidFill>
              <a:schemeClr val="accent6">
                <a:lumMod val="75000"/>
              </a:schemeClr>
            </a:solidFill>
          </p:spPr>
          <p:txBody>
            <a:bodyPr wrap="none" rtlCol="0">
              <a:spAutoFit/>
            </a:bodyPr>
            <a:lstStyle/>
            <a:p>
              <a:pPr defTabSz="1341150"/>
              <a:r>
                <a:rPr lang="en-US" sz="2640" b="1" dirty="0">
                  <a:solidFill>
                    <a:prstClr val="white"/>
                  </a:solidFill>
                  <a:latin typeface="Calibri" panose="020F0502020204030204"/>
                </a:rPr>
                <a:t>Knowledge</a:t>
              </a:r>
            </a:p>
          </p:txBody>
        </p:sp>
        <p:sp>
          <p:nvSpPr>
            <p:cNvPr id="69" name="Rectangle 68">
              <a:extLst>
                <a:ext uri="{FF2B5EF4-FFF2-40B4-BE49-F238E27FC236}">
                  <a16:creationId xmlns:a16="http://schemas.microsoft.com/office/drawing/2014/main" id="{65ADD647-B2C6-604D-B3E0-276398AC5263}"/>
                </a:ext>
              </a:extLst>
            </p:cNvPr>
            <p:cNvSpPr/>
            <p:nvPr/>
          </p:nvSpPr>
          <p:spPr>
            <a:xfrm>
              <a:off x="4253283" y="5599721"/>
              <a:ext cx="1107646" cy="5876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dirty="0">
                  <a:solidFill>
                    <a:prstClr val="white"/>
                  </a:solidFill>
                  <a:latin typeface="Calibri" panose="020F0502020204030204"/>
                </a:rPr>
                <a:t>Machine</a:t>
              </a:r>
            </a:p>
            <a:p>
              <a:pPr algn="ctr" defTabSz="1341150"/>
              <a:r>
                <a:rPr lang="en-US" sz="2640" dirty="0">
                  <a:solidFill>
                    <a:prstClr val="white"/>
                  </a:solidFill>
                  <a:latin typeface="Calibri" panose="020F0502020204030204"/>
                </a:rPr>
                <a:t>Learning</a:t>
              </a:r>
            </a:p>
          </p:txBody>
        </p:sp>
        <p:cxnSp>
          <p:nvCxnSpPr>
            <p:cNvPr id="70" name="Straight Arrow Connector 69">
              <a:extLst>
                <a:ext uri="{FF2B5EF4-FFF2-40B4-BE49-F238E27FC236}">
                  <a16:creationId xmlns:a16="http://schemas.microsoft.com/office/drawing/2014/main" id="{4A3A98E6-C693-0C47-A468-53AD67F6419E}"/>
                </a:ext>
              </a:extLst>
            </p:cNvPr>
            <p:cNvCxnSpPr>
              <a:cxnSpLocks/>
            </p:cNvCxnSpPr>
            <p:nvPr/>
          </p:nvCxnSpPr>
          <p:spPr>
            <a:xfrm>
              <a:off x="5343354" y="6001681"/>
              <a:ext cx="73616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AA34428-371E-2B44-920B-17C722E5C823}"/>
                </a:ext>
              </a:extLst>
            </p:cNvPr>
            <p:cNvCxnSpPr>
              <a:cxnSpLocks/>
            </p:cNvCxnSpPr>
            <p:nvPr/>
          </p:nvCxnSpPr>
          <p:spPr>
            <a:xfrm flipH="1">
              <a:off x="5360930" y="5763646"/>
              <a:ext cx="7064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7FFC17-B42E-0040-9DC5-460EABAB508D}"/>
                </a:ext>
              </a:extLst>
            </p:cNvPr>
            <p:cNvCxnSpPr/>
            <p:nvPr/>
          </p:nvCxnSpPr>
          <p:spPr>
            <a:xfrm>
              <a:off x="225179" y="4426449"/>
              <a:ext cx="11600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3F89ED-29EF-A842-9D0A-568CF7472F68}"/>
                </a:ext>
              </a:extLst>
            </p:cNvPr>
            <p:cNvCxnSpPr>
              <a:cxnSpLocks/>
              <a:endCxn id="69" idx="0"/>
            </p:cNvCxnSpPr>
            <p:nvPr/>
          </p:nvCxnSpPr>
          <p:spPr>
            <a:xfrm>
              <a:off x="4807106" y="5276533"/>
              <a:ext cx="0" cy="3231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415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54FD-82D7-4840-9F74-AD227046D71D}"/>
              </a:ext>
            </a:extLst>
          </p:cNvPr>
          <p:cNvSpPr>
            <a:spLocks noGrp="1"/>
          </p:cNvSpPr>
          <p:nvPr>
            <p:ph type="title"/>
          </p:nvPr>
        </p:nvSpPr>
        <p:spPr>
          <a:xfrm>
            <a:off x="271417" y="275518"/>
            <a:ext cx="16380823" cy="1128739"/>
          </a:xfrm>
        </p:spPr>
        <p:txBody>
          <a:bodyPr/>
          <a:lstStyle/>
          <a:p>
            <a:r>
              <a:rPr lang="en-US" dirty="0"/>
              <a:t>Testing your stories</a:t>
            </a:r>
          </a:p>
        </p:txBody>
      </p:sp>
      <p:sp>
        <p:nvSpPr>
          <p:cNvPr id="3" name="Content Placeholder 2">
            <a:extLst>
              <a:ext uri="{FF2B5EF4-FFF2-40B4-BE49-F238E27FC236}">
                <a16:creationId xmlns:a16="http://schemas.microsoft.com/office/drawing/2014/main" id="{087946A4-16D5-3340-A4F4-785F28B33CB9}"/>
              </a:ext>
            </a:extLst>
          </p:cNvPr>
          <p:cNvSpPr>
            <a:spLocks noGrp="1"/>
          </p:cNvSpPr>
          <p:nvPr>
            <p:ph idx="1"/>
          </p:nvPr>
        </p:nvSpPr>
        <p:spPr>
          <a:xfrm>
            <a:off x="1229360" y="1966977"/>
            <a:ext cx="15422880" cy="5295469"/>
          </a:xfrm>
        </p:spPr>
        <p:txBody>
          <a:bodyPr/>
          <a:lstStyle/>
          <a:p>
            <a:r>
              <a:rPr lang="en-US" dirty="0"/>
              <a:t>Present your stories to key decision makers</a:t>
            </a:r>
          </a:p>
          <a:p>
            <a:pPr lvl="1"/>
            <a:r>
              <a:rPr lang="en-US" dirty="0"/>
              <a:t>Do it face-to-face if possible</a:t>
            </a:r>
          </a:p>
          <a:p>
            <a:pPr lvl="1"/>
            <a:r>
              <a:rPr lang="en-US" dirty="0"/>
              <a:t>Gauge their reactions – look for “ah ha” moments</a:t>
            </a:r>
          </a:p>
          <a:p>
            <a:r>
              <a:rPr lang="en-US" dirty="0"/>
              <a:t>Wait two weeks to let them discuss the concepts in their local teams</a:t>
            </a:r>
          </a:p>
          <a:p>
            <a:r>
              <a:rPr lang="en-US" dirty="0"/>
              <a:t>Come back after two weeks and ask them to explain “why graph” to you</a:t>
            </a:r>
          </a:p>
          <a:p>
            <a:pPr lvl="1"/>
            <a:r>
              <a:rPr lang="en-US" dirty="0"/>
              <a:t>If they can’t explain a topic, reinforce the story</a:t>
            </a:r>
          </a:p>
          <a:p>
            <a:pPr lvl="1"/>
            <a:r>
              <a:rPr lang="en-US" dirty="0"/>
              <a:t>If you have consistent failure of retelling then find other stories</a:t>
            </a:r>
          </a:p>
        </p:txBody>
      </p:sp>
      <p:sp>
        <p:nvSpPr>
          <p:cNvPr id="4" name="Slide Number Placeholder 3">
            <a:extLst>
              <a:ext uri="{FF2B5EF4-FFF2-40B4-BE49-F238E27FC236}">
                <a16:creationId xmlns:a16="http://schemas.microsoft.com/office/drawing/2014/main" id="{6093CCEE-2888-EB4E-8B49-70ED80705126}"/>
              </a:ext>
            </a:extLst>
          </p:cNvPr>
          <p:cNvSpPr>
            <a:spLocks noGrp="1"/>
          </p:cNvSpPr>
          <p:nvPr>
            <p:ph type="sldNum" sz="quarter" idx="12"/>
          </p:nvPr>
        </p:nvSpPr>
        <p:spPr/>
        <p:txBody>
          <a:bodyPr/>
          <a:lstStyle/>
          <a:p>
            <a:fld id="{89680184-36F0-7340-B2B6-917CC4ADF00C}" type="slidenum">
              <a:rPr lang="en-US" smtClean="0"/>
              <a:t>43</a:t>
            </a:fld>
            <a:endParaRPr lang="en-US" dirty="0"/>
          </a:p>
        </p:txBody>
      </p:sp>
      <p:sp>
        <p:nvSpPr>
          <p:cNvPr id="5" name="TextBox 4">
            <a:extLst>
              <a:ext uri="{FF2B5EF4-FFF2-40B4-BE49-F238E27FC236}">
                <a16:creationId xmlns:a16="http://schemas.microsoft.com/office/drawing/2014/main" id="{9DB14E4F-B7F9-BE43-BB72-21111077C12D}"/>
              </a:ext>
            </a:extLst>
          </p:cNvPr>
          <p:cNvSpPr txBox="1"/>
          <p:nvPr/>
        </p:nvSpPr>
        <p:spPr>
          <a:xfrm>
            <a:off x="5727320" y="7825166"/>
            <a:ext cx="10543207" cy="707886"/>
          </a:xfrm>
          <a:prstGeom prst="rect">
            <a:avLst/>
          </a:prstGeom>
          <a:noFill/>
        </p:spPr>
        <p:txBody>
          <a:bodyPr wrap="none" rtlCol="0">
            <a:spAutoFit/>
          </a:bodyPr>
          <a:lstStyle/>
          <a:p>
            <a:r>
              <a:rPr lang="en-US" sz="4000" dirty="0"/>
              <a:t>The </a:t>
            </a:r>
            <a:r>
              <a:rPr lang="en-US" sz="4000" dirty="0">
                <a:solidFill>
                  <a:schemeClr val="accent2"/>
                </a:solidFill>
              </a:rPr>
              <a:t>best</a:t>
            </a:r>
            <a:r>
              <a:rPr lang="en-US" sz="4000" dirty="0"/>
              <a:t> Solution Architects also tell great stories.</a:t>
            </a:r>
          </a:p>
        </p:txBody>
      </p:sp>
    </p:spTree>
    <p:extLst>
      <p:ext uri="{BB962C8B-B14F-4D97-AF65-F5344CB8AC3E}">
        <p14:creationId xmlns:p14="http://schemas.microsoft.com/office/powerpoint/2010/main" val="2880720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6BEE-E37B-AD4C-969E-18EA24325FDD}"/>
              </a:ext>
            </a:extLst>
          </p:cNvPr>
          <p:cNvSpPr>
            <a:spLocks noGrp="1"/>
          </p:cNvSpPr>
          <p:nvPr>
            <p:ph type="title"/>
          </p:nvPr>
        </p:nvSpPr>
        <p:spPr>
          <a:xfrm>
            <a:off x="201078" y="365106"/>
            <a:ext cx="16380823" cy="1128739"/>
          </a:xfrm>
        </p:spPr>
        <p:txBody>
          <a:bodyPr/>
          <a:lstStyle/>
          <a:p>
            <a:r>
              <a:rPr lang="en-US" dirty="0"/>
              <a:t>Coming Soon: Hardware for Graph</a:t>
            </a:r>
          </a:p>
        </p:txBody>
      </p:sp>
      <p:sp>
        <p:nvSpPr>
          <p:cNvPr id="4" name="Slide Number Placeholder 3">
            <a:extLst>
              <a:ext uri="{FF2B5EF4-FFF2-40B4-BE49-F238E27FC236}">
                <a16:creationId xmlns:a16="http://schemas.microsoft.com/office/drawing/2014/main" id="{34BFD2BA-C8D2-9E45-8EBD-C03EC08FE9A2}"/>
              </a:ext>
            </a:extLst>
          </p:cNvPr>
          <p:cNvSpPr>
            <a:spLocks noGrp="1"/>
          </p:cNvSpPr>
          <p:nvPr>
            <p:ph type="sldNum" sz="quarter" idx="12"/>
          </p:nvPr>
        </p:nvSpPr>
        <p:spPr/>
        <p:txBody>
          <a:bodyPr/>
          <a:lstStyle/>
          <a:p>
            <a:fld id="{89680184-36F0-7340-B2B6-917CC4ADF00C}" type="slidenum">
              <a:rPr lang="en-US" smtClean="0"/>
              <a:t>44</a:t>
            </a:fld>
            <a:endParaRPr lang="en-US" dirty="0"/>
          </a:p>
        </p:txBody>
      </p:sp>
      <p:sp>
        <p:nvSpPr>
          <p:cNvPr id="3" name="Oval 2">
            <a:extLst>
              <a:ext uri="{FF2B5EF4-FFF2-40B4-BE49-F238E27FC236}">
                <a16:creationId xmlns:a16="http://schemas.microsoft.com/office/drawing/2014/main" id="{F94070EA-AA5E-494B-AE7C-423AB31A7BAD}"/>
              </a:ext>
            </a:extLst>
          </p:cNvPr>
          <p:cNvSpPr/>
          <p:nvPr/>
        </p:nvSpPr>
        <p:spPr>
          <a:xfrm>
            <a:off x="4137286" y="3942412"/>
            <a:ext cx="3147935" cy="113925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Single Node</a:t>
            </a:r>
          </a:p>
          <a:p>
            <a:pPr algn="ctr"/>
            <a:r>
              <a:rPr lang="en-US" sz="2800" dirty="0">
                <a:solidFill>
                  <a:schemeClr val="tx1"/>
                </a:solidFill>
              </a:rPr>
              <a:t>Graph</a:t>
            </a:r>
          </a:p>
        </p:txBody>
      </p:sp>
      <p:sp>
        <p:nvSpPr>
          <p:cNvPr id="6" name="Oval 5">
            <a:extLst>
              <a:ext uri="{FF2B5EF4-FFF2-40B4-BE49-F238E27FC236}">
                <a16:creationId xmlns:a16="http://schemas.microsoft.com/office/drawing/2014/main" id="{BA7437D3-879B-724D-96CB-A016E784C4C5}"/>
              </a:ext>
            </a:extLst>
          </p:cNvPr>
          <p:cNvSpPr/>
          <p:nvPr/>
        </p:nvSpPr>
        <p:spPr>
          <a:xfrm>
            <a:off x="8007247" y="3747541"/>
            <a:ext cx="2755692" cy="152899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Enterprise</a:t>
            </a:r>
          </a:p>
          <a:p>
            <a:pPr algn="ctr"/>
            <a:r>
              <a:rPr lang="en-US" sz="2800" dirty="0"/>
              <a:t>Knowledge</a:t>
            </a:r>
          </a:p>
          <a:p>
            <a:pPr algn="ctr"/>
            <a:r>
              <a:rPr lang="en-US" sz="2800" dirty="0"/>
              <a:t>Graph</a:t>
            </a:r>
          </a:p>
        </p:txBody>
      </p:sp>
      <p:sp>
        <p:nvSpPr>
          <p:cNvPr id="7" name="Oval 6">
            <a:extLst>
              <a:ext uri="{FF2B5EF4-FFF2-40B4-BE49-F238E27FC236}">
                <a16:creationId xmlns:a16="http://schemas.microsoft.com/office/drawing/2014/main" id="{7B5A4E6F-DB7F-0243-BB7D-F572203A15D9}"/>
              </a:ext>
            </a:extLst>
          </p:cNvPr>
          <p:cNvSpPr/>
          <p:nvPr/>
        </p:nvSpPr>
        <p:spPr>
          <a:xfrm>
            <a:off x="11745402" y="3699928"/>
            <a:ext cx="2755692" cy="15289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Hardware</a:t>
            </a:r>
          </a:p>
          <a:p>
            <a:pPr algn="ctr"/>
            <a:r>
              <a:rPr lang="en-US" sz="2800" dirty="0"/>
              <a:t>Graph</a:t>
            </a:r>
          </a:p>
        </p:txBody>
      </p:sp>
      <p:sp>
        <p:nvSpPr>
          <p:cNvPr id="8" name="Oval 7">
            <a:extLst>
              <a:ext uri="{FF2B5EF4-FFF2-40B4-BE49-F238E27FC236}">
                <a16:creationId xmlns:a16="http://schemas.microsoft.com/office/drawing/2014/main" id="{8F73767A-5135-E742-8A05-FB5890D85948}"/>
              </a:ext>
            </a:extLst>
          </p:cNvPr>
          <p:cNvSpPr/>
          <p:nvPr/>
        </p:nvSpPr>
        <p:spPr>
          <a:xfrm>
            <a:off x="7667423" y="5795781"/>
            <a:ext cx="2600839" cy="76449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Hubs</a:t>
            </a:r>
          </a:p>
        </p:txBody>
      </p:sp>
      <p:sp>
        <p:nvSpPr>
          <p:cNvPr id="9" name="Oval 8">
            <a:extLst>
              <a:ext uri="{FF2B5EF4-FFF2-40B4-BE49-F238E27FC236}">
                <a16:creationId xmlns:a16="http://schemas.microsoft.com/office/drawing/2014/main" id="{4DC8025B-4038-FA49-AAD6-62BD2BD53CE9}"/>
              </a:ext>
            </a:extLst>
          </p:cNvPr>
          <p:cNvSpPr/>
          <p:nvPr/>
        </p:nvSpPr>
        <p:spPr>
          <a:xfrm>
            <a:off x="7285221" y="7238473"/>
            <a:ext cx="2600839" cy="76449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Lake</a:t>
            </a:r>
          </a:p>
        </p:txBody>
      </p:sp>
      <p:cxnSp>
        <p:nvCxnSpPr>
          <p:cNvPr id="11" name="Straight Arrow Connector 10">
            <a:extLst>
              <a:ext uri="{FF2B5EF4-FFF2-40B4-BE49-F238E27FC236}">
                <a16:creationId xmlns:a16="http://schemas.microsoft.com/office/drawing/2014/main" id="{6D7A8121-6ACF-9040-B533-717D0B60E308}"/>
              </a:ext>
            </a:extLst>
          </p:cNvPr>
          <p:cNvCxnSpPr/>
          <p:nvPr/>
        </p:nvCxnSpPr>
        <p:spPr>
          <a:xfrm flipV="1">
            <a:off x="3672590" y="2820856"/>
            <a:ext cx="0" cy="5483695"/>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9340416-CADB-0447-8E06-6E986EF5442B}"/>
              </a:ext>
            </a:extLst>
          </p:cNvPr>
          <p:cNvCxnSpPr>
            <a:cxnSpLocks/>
          </p:cNvCxnSpPr>
          <p:nvPr/>
        </p:nvCxnSpPr>
        <p:spPr>
          <a:xfrm flipV="1">
            <a:off x="3672590" y="8303311"/>
            <a:ext cx="9566683" cy="1240"/>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FA608B2-F971-7443-B969-E9AE95AA7E71}"/>
              </a:ext>
            </a:extLst>
          </p:cNvPr>
          <p:cNvSpPr txBox="1"/>
          <p:nvPr/>
        </p:nvSpPr>
        <p:spPr>
          <a:xfrm>
            <a:off x="4007637" y="2402777"/>
            <a:ext cx="2411558" cy="1200329"/>
          </a:xfrm>
          <a:prstGeom prst="rect">
            <a:avLst/>
          </a:prstGeom>
          <a:noFill/>
        </p:spPr>
        <p:txBody>
          <a:bodyPr wrap="none" rtlCol="0">
            <a:spAutoFit/>
          </a:bodyPr>
          <a:lstStyle/>
          <a:p>
            <a:r>
              <a:rPr lang="en-US" sz="3600" b="1" dirty="0"/>
              <a:t>Algorithmic</a:t>
            </a:r>
          </a:p>
          <a:p>
            <a:r>
              <a:rPr lang="en-US" sz="3600" b="1" dirty="0"/>
              <a:t>Richness</a:t>
            </a:r>
          </a:p>
        </p:txBody>
      </p:sp>
      <p:sp>
        <p:nvSpPr>
          <p:cNvPr id="15" name="TextBox 14">
            <a:extLst>
              <a:ext uri="{FF2B5EF4-FFF2-40B4-BE49-F238E27FC236}">
                <a16:creationId xmlns:a16="http://schemas.microsoft.com/office/drawing/2014/main" id="{257F70D4-2D6F-254F-9751-44DCA6DCAA17}"/>
              </a:ext>
            </a:extLst>
          </p:cNvPr>
          <p:cNvSpPr txBox="1"/>
          <p:nvPr/>
        </p:nvSpPr>
        <p:spPr>
          <a:xfrm>
            <a:off x="11569444" y="7506810"/>
            <a:ext cx="1929246" cy="646331"/>
          </a:xfrm>
          <a:prstGeom prst="rect">
            <a:avLst/>
          </a:prstGeom>
          <a:noFill/>
        </p:spPr>
        <p:txBody>
          <a:bodyPr wrap="none" rtlCol="0">
            <a:spAutoFit/>
          </a:bodyPr>
          <a:lstStyle/>
          <a:p>
            <a:r>
              <a:rPr lang="en-US" sz="3600" b="1" dirty="0"/>
              <a:t>Scale out</a:t>
            </a:r>
          </a:p>
        </p:txBody>
      </p:sp>
      <p:cxnSp>
        <p:nvCxnSpPr>
          <p:cNvPr id="17" name="Straight Arrow Connector 16">
            <a:extLst>
              <a:ext uri="{FF2B5EF4-FFF2-40B4-BE49-F238E27FC236}">
                <a16:creationId xmlns:a16="http://schemas.microsoft.com/office/drawing/2014/main" id="{D5300250-3401-9747-B410-619E462CBF1E}"/>
              </a:ext>
            </a:extLst>
          </p:cNvPr>
          <p:cNvCxnSpPr>
            <a:stCxn id="3" idx="6"/>
            <a:endCxn id="6" idx="2"/>
          </p:cNvCxnSpPr>
          <p:nvPr/>
        </p:nvCxnSpPr>
        <p:spPr>
          <a:xfrm>
            <a:off x="7285221" y="4512039"/>
            <a:ext cx="722026" cy="1"/>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6BE457-F23E-D745-B120-775248D1C0E3}"/>
              </a:ext>
            </a:extLst>
          </p:cNvPr>
          <p:cNvCxnSpPr>
            <a:cxnSpLocks/>
            <a:stCxn id="6" idx="6"/>
            <a:endCxn id="7" idx="2"/>
          </p:cNvCxnSpPr>
          <p:nvPr/>
        </p:nvCxnSpPr>
        <p:spPr>
          <a:xfrm flipV="1">
            <a:off x="10762939" y="4464427"/>
            <a:ext cx="982463" cy="47613"/>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D5DA796-221B-534B-82D9-8C35581BD75F}"/>
              </a:ext>
            </a:extLst>
          </p:cNvPr>
          <p:cNvCxnSpPr>
            <a:cxnSpLocks/>
            <a:stCxn id="8" idx="0"/>
            <a:endCxn id="6" idx="4"/>
          </p:cNvCxnSpPr>
          <p:nvPr/>
        </p:nvCxnSpPr>
        <p:spPr>
          <a:xfrm flipV="1">
            <a:off x="8967843" y="5276538"/>
            <a:ext cx="417250" cy="519243"/>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47BE18-AE4B-4841-85CE-C054B95F83A9}"/>
              </a:ext>
            </a:extLst>
          </p:cNvPr>
          <p:cNvCxnSpPr>
            <a:cxnSpLocks/>
            <a:stCxn id="9" idx="0"/>
            <a:endCxn id="8" idx="4"/>
          </p:cNvCxnSpPr>
          <p:nvPr/>
        </p:nvCxnSpPr>
        <p:spPr>
          <a:xfrm flipV="1">
            <a:off x="8585641" y="6560280"/>
            <a:ext cx="382202" cy="678193"/>
          </a:xfrm>
          <a:prstGeom prst="straightConnector1">
            <a:avLst/>
          </a:prstGeom>
          <a:ln w="127000">
            <a:solidFill>
              <a:srgbClr val="55565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803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0BA06-A90B-0740-BD29-66EC0D719F81}"/>
              </a:ext>
            </a:extLst>
          </p:cNvPr>
          <p:cNvSpPr>
            <a:spLocks noGrp="1"/>
          </p:cNvSpPr>
          <p:nvPr>
            <p:ph type="title"/>
          </p:nvPr>
        </p:nvSpPr>
        <p:spPr/>
        <p:txBody>
          <a:bodyPr/>
          <a:lstStyle/>
          <a:p>
            <a:r>
              <a:rPr lang="en-US" dirty="0"/>
              <a:t>Find Out More</a:t>
            </a:r>
          </a:p>
        </p:txBody>
      </p:sp>
      <p:sp>
        <p:nvSpPr>
          <p:cNvPr id="3" name="Content Placeholder 2">
            <a:extLst>
              <a:ext uri="{FF2B5EF4-FFF2-40B4-BE49-F238E27FC236}">
                <a16:creationId xmlns:a16="http://schemas.microsoft.com/office/drawing/2014/main" id="{E640DDA5-000B-A24B-A07A-02CA550B81E5}"/>
              </a:ext>
            </a:extLst>
          </p:cNvPr>
          <p:cNvSpPr>
            <a:spLocks noGrp="1"/>
          </p:cNvSpPr>
          <p:nvPr>
            <p:ph idx="1"/>
          </p:nvPr>
        </p:nvSpPr>
        <p:spPr/>
        <p:txBody>
          <a:bodyPr/>
          <a:lstStyle/>
          <a:p>
            <a:r>
              <a:rPr lang="en-US" dirty="0"/>
              <a:t>Medium Blog: https://medium.com/@dmccreary </a:t>
            </a:r>
          </a:p>
          <a:p>
            <a:r>
              <a:rPr lang="en-US" dirty="0"/>
              <a:t>LinkedIn: https://www.linkedin.com/in/danmccreary</a:t>
            </a:r>
          </a:p>
          <a:p>
            <a:pPr marL="0" indent="0">
              <a:buNone/>
            </a:pPr>
            <a:r>
              <a:rPr lang="en-US" dirty="0"/>
              <a:t>Share your own stories!</a:t>
            </a:r>
          </a:p>
          <a:p>
            <a:pPr marL="0" indent="0">
              <a:buNone/>
            </a:pPr>
            <a:r>
              <a:rPr lang="en-US" dirty="0"/>
              <a:t>Tell us what stories work</a:t>
            </a:r>
          </a:p>
          <a:p>
            <a:pPr marL="0" indent="0">
              <a:buNone/>
            </a:pPr>
            <a:r>
              <a:rPr lang="en-US" dirty="0"/>
              <a:t>Tell us what stories don’t work</a:t>
            </a:r>
          </a:p>
        </p:txBody>
      </p:sp>
      <p:sp>
        <p:nvSpPr>
          <p:cNvPr id="4" name="Slide Number Placeholder 3">
            <a:extLst>
              <a:ext uri="{FF2B5EF4-FFF2-40B4-BE49-F238E27FC236}">
                <a16:creationId xmlns:a16="http://schemas.microsoft.com/office/drawing/2014/main" id="{AFFB7B55-C16D-9046-85A1-9782AE4D3CEC}"/>
              </a:ext>
            </a:extLst>
          </p:cNvPr>
          <p:cNvSpPr>
            <a:spLocks noGrp="1"/>
          </p:cNvSpPr>
          <p:nvPr>
            <p:ph type="sldNum" sz="quarter" idx="12"/>
          </p:nvPr>
        </p:nvSpPr>
        <p:spPr/>
        <p:txBody>
          <a:bodyPr/>
          <a:lstStyle/>
          <a:p>
            <a:fld id="{89680184-36F0-7340-B2B6-917CC4ADF00C}" type="slidenum">
              <a:rPr lang="en-US" smtClean="0"/>
              <a:t>45</a:t>
            </a:fld>
            <a:endParaRPr lang="en-US" dirty="0"/>
          </a:p>
        </p:txBody>
      </p:sp>
    </p:spTree>
    <p:extLst>
      <p:ext uri="{BB962C8B-B14F-4D97-AF65-F5344CB8AC3E}">
        <p14:creationId xmlns:p14="http://schemas.microsoft.com/office/powerpoint/2010/main" val="3850775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FFEAE1-D8C7-2842-B2B8-F69C4243ABB8}"/>
              </a:ext>
            </a:extLst>
          </p:cNvPr>
          <p:cNvSpPr>
            <a:spLocks noGrp="1"/>
          </p:cNvSpPr>
          <p:nvPr>
            <p:ph type="body" idx="1"/>
          </p:nvPr>
        </p:nvSpPr>
        <p:spPr>
          <a:xfrm>
            <a:off x="769620" y="5946925"/>
            <a:ext cx="10528058" cy="710794"/>
          </a:xfrm>
        </p:spPr>
        <p:txBody>
          <a:bodyPr/>
          <a:lstStyle/>
          <a:p>
            <a:r>
              <a:rPr lang="en-US" sz="3600" dirty="0"/>
              <a:t>Dan.McCreary@optum.com</a:t>
            </a:r>
          </a:p>
        </p:txBody>
      </p:sp>
    </p:spTree>
    <p:extLst>
      <p:ext uri="{BB962C8B-B14F-4D97-AF65-F5344CB8AC3E}">
        <p14:creationId xmlns:p14="http://schemas.microsoft.com/office/powerpoint/2010/main" val="143433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132" y="427618"/>
            <a:ext cx="14427518" cy="961173"/>
          </a:xfrm>
        </p:spPr>
        <p:txBody>
          <a:bodyPr/>
          <a:lstStyle/>
          <a:p>
            <a:r>
              <a:rPr lang="en-US" sz="4591" dirty="0"/>
              <a:t>Graph is a “NoSQL” Data Architecture</a:t>
            </a:r>
          </a:p>
        </p:txBody>
      </p:sp>
      <p:sp>
        <p:nvSpPr>
          <p:cNvPr id="143" name="Text Placeholder 7"/>
          <p:cNvSpPr txBox="1">
            <a:spLocks/>
          </p:cNvSpPr>
          <p:nvPr/>
        </p:nvSpPr>
        <p:spPr>
          <a:xfrm>
            <a:off x="1604344" y="2025779"/>
            <a:ext cx="2849880"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3571" b="1" kern="0" dirty="0">
                <a:latin typeface="Arial Narrow" pitchFamily="34" charset="0"/>
                <a:ea typeface="Arial" charset="0"/>
                <a:cs typeface="Arial"/>
              </a:rPr>
              <a:t>Relational</a:t>
            </a:r>
          </a:p>
        </p:txBody>
      </p:sp>
      <p:grpSp>
        <p:nvGrpSpPr>
          <p:cNvPr id="4" name="Group 143"/>
          <p:cNvGrpSpPr/>
          <p:nvPr/>
        </p:nvGrpSpPr>
        <p:grpSpPr>
          <a:xfrm>
            <a:off x="1733885" y="2706040"/>
            <a:ext cx="2461260" cy="1846426"/>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6008707" y="2025779"/>
            <a:ext cx="4663441"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3571" b="1" kern="0" dirty="0">
                <a:latin typeface="Arial Narrow" pitchFamily="34" charset="0"/>
                <a:ea typeface="Arial" charset="0"/>
                <a:cs typeface="Arial"/>
              </a:rPr>
              <a:t>Analytical (OLAP)</a:t>
            </a:r>
          </a:p>
        </p:txBody>
      </p:sp>
      <p:sp>
        <p:nvSpPr>
          <p:cNvPr id="178" name="Text Placeholder 7"/>
          <p:cNvSpPr txBox="1">
            <a:spLocks/>
          </p:cNvSpPr>
          <p:nvPr/>
        </p:nvSpPr>
        <p:spPr>
          <a:xfrm>
            <a:off x="12226627" y="2025779"/>
            <a:ext cx="3108959"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3571" b="1" kern="0" dirty="0">
                <a:latin typeface="Arial Narrow" pitchFamily="34" charset="0"/>
                <a:ea typeface="Arial" charset="0"/>
                <a:cs typeface="Arial"/>
              </a:rPr>
              <a:t>Key-Value</a:t>
            </a:r>
          </a:p>
        </p:txBody>
      </p:sp>
      <p:sp>
        <p:nvSpPr>
          <p:cNvPr id="179" name="Text Placeholder 7"/>
          <p:cNvSpPr txBox="1">
            <a:spLocks/>
          </p:cNvSpPr>
          <p:nvPr/>
        </p:nvSpPr>
        <p:spPr>
          <a:xfrm>
            <a:off x="1345265" y="4844008"/>
            <a:ext cx="4274820"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3571" b="1" kern="0" dirty="0">
                <a:latin typeface="Arial Narrow" pitchFamily="34" charset="0"/>
                <a:ea typeface="Arial" charset="0"/>
                <a:cs typeface="Arial"/>
              </a:rPr>
              <a:t>Column-Family</a:t>
            </a:r>
          </a:p>
        </p:txBody>
      </p:sp>
      <p:sp>
        <p:nvSpPr>
          <p:cNvPr id="180" name="Text Placeholder 7"/>
          <p:cNvSpPr txBox="1">
            <a:spLocks/>
          </p:cNvSpPr>
          <p:nvPr/>
        </p:nvSpPr>
        <p:spPr>
          <a:xfrm>
            <a:off x="11708464" y="4844008"/>
            <a:ext cx="3497581"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3571" b="1" kern="0" dirty="0">
                <a:latin typeface="Arial Narrow" pitchFamily="34" charset="0"/>
                <a:ea typeface="Arial" charset="0"/>
                <a:cs typeface="Arial"/>
              </a:rPr>
              <a:t>Document</a:t>
            </a:r>
          </a:p>
        </p:txBody>
      </p:sp>
      <p:sp>
        <p:nvSpPr>
          <p:cNvPr id="181" name="Text Placeholder 7"/>
          <p:cNvSpPr txBox="1">
            <a:spLocks/>
          </p:cNvSpPr>
          <p:nvPr/>
        </p:nvSpPr>
        <p:spPr>
          <a:xfrm>
            <a:off x="6073474" y="4844008"/>
            <a:ext cx="4274820" cy="621548"/>
          </a:xfrm>
          <a:prstGeom prst="rect">
            <a:avLst/>
          </a:prstGeom>
        </p:spPr>
        <p:txBody>
          <a:bodyPr anchor="ctr"/>
          <a:lstStyle/>
          <a:p>
            <a:pPr marL="437261" indent="-437261" algn="ctr" defTabSz="1166031" eaLnBrk="0" fontAlgn="base" hangingPunct="0">
              <a:spcBef>
                <a:spcPct val="20000"/>
              </a:spcBef>
              <a:spcAft>
                <a:spcPct val="0"/>
              </a:spcAft>
              <a:defRPr/>
            </a:pPr>
            <a:r>
              <a:rPr lang="en-US" sz="3571" b="1" kern="0" dirty="0">
                <a:latin typeface="Arial Narrow" pitchFamily="34" charset="0"/>
                <a:ea typeface="Arial" charset="0"/>
                <a:cs typeface="Arial"/>
              </a:rPr>
              <a:t>Graph</a:t>
            </a:r>
          </a:p>
        </p:txBody>
      </p:sp>
      <p:grpSp>
        <p:nvGrpSpPr>
          <p:cNvPr id="5" name="Group 42"/>
          <p:cNvGrpSpPr/>
          <p:nvPr/>
        </p:nvGrpSpPr>
        <p:grpSpPr>
          <a:xfrm>
            <a:off x="11708466" y="5621450"/>
            <a:ext cx="3627119" cy="2429508"/>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7304106" y="2706040"/>
            <a:ext cx="1943100" cy="194360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6785944" y="5718631"/>
            <a:ext cx="2849880" cy="2040786"/>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12356166" y="2803220"/>
            <a:ext cx="2720340" cy="1846426"/>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1" tIns="11661" rIns="11661" rtlCol="0" anchor="ctr"/>
            <a:lstStyle/>
            <a:p>
              <a:pPr algn="ctr"/>
              <a:r>
                <a:rPr lang="en-US" sz="2040"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1" tIns="11661" rIns="11661" rtlCol="0" anchor="ctr"/>
              <a:lstStyle/>
              <a:p>
                <a:pPr algn="ctr"/>
                <a:r>
                  <a:rPr lang="en-US" sz="2040"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1" tIns="11661" rIns="11661" rtlCol="0" anchor="ctr"/>
              <a:lstStyle/>
              <a:p>
                <a:pPr algn="ctr"/>
                <a:r>
                  <a:rPr lang="en-US" sz="2040"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1" tIns="11661" rIns="11661" rtlCol="0" anchor="ctr"/>
              <a:lstStyle/>
              <a:p>
                <a:pPr algn="ctr"/>
                <a:r>
                  <a:rPr lang="en-US" sz="2040"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733887" y="5718630"/>
            <a:ext cx="2849881" cy="1846426"/>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sp>
        <p:nvSpPr>
          <p:cNvPr id="14" name="Rectangle 13"/>
          <p:cNvSpPr/>
          <p:nvPr/>
        </p:nvSpPr>
        <p:spPr>
          <a:xfrm>
            <a:off x="6290643" y="4844007"/>
            <a:ext cx="4057651" cy="3387598"/>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3" name="TextBox 2"/>
          <p:cNvSpPr txBox="1"/>
          <p:nvPr/>
        </p:nvSpPr>
        <p:spPr>
          <a:xfrm>
            <a:off x="8419450" y="9125465"/>
            <a:ext cx="7507248" cy="369332"/>
          </a:xfrm>
          <a:prstGeom prst="rect">
            <a:avLst/>
          </a:prstGeom>
          <a:noFill/>
        </p:spPr>
        <p:txBody>
          <a:bodyPr wrap="none" rtlCol="0">
            <a:spAutoFit/>
          </a:bodyPr>
          <a:lstStyle/>
          <a:p>
            <a:r>
              <a:rPr lang="en-US" sz="1800">
                <a:solidFill>
                  <a:schemeClr val="bg1">
                    <a:lumMod val="50000"/>
                  </a:schemeClr>
                </a:solidFill>
              </a:rPr>
              <a:t>See Chapter 1: </a:t>
            </a:r>
            <a:r>
              <a:rPr lang="en-US" sz="1800" dirty="0">
                <a:solidFill>
                  <a:schemeClr val="bg1">
                    <a:lumMod val="50000"/>
                  </a:schemeClr>
                </a:solidFill>
              </a:rPr>
              <a:t>https://</a:t>
            </a:r>
            <a:r>
              <a:rPr lang="en-US" sz="1800" dirty="0" err="1">
                <a:solidFill>
                  <a:schemeClr val="bg1">
                    <a:lumMod val="50000"/>
                  </a:schemeClr>
                </a:solidFill>
              </a:rPr>
              <a:t>www.manning.com</a:t>
            </a:r>
            <a:r>
              <a:rPr lang="en-US" sz="1800" dirty="0">
                <a:solidFill>
                  <a:schemeClr val="bg1">
                    <a:lumMod val="50000"/>
                  </a:schemeClr>
                </a:solidFill>
              </a:rPr>
              <a:t>/books/making-sense-of-</a:t>
            </a:r>
            <a:r>
              <a:rPr lang="en-US" sz="1800" dirty="0" err="1">
                <a:solidFill>
                  <a:schemeClr val="bg1">
                    <a:lumMod val="50000"/>
                  </a:schemeClr>
                </a:solidFill>
              </a:rPr>
              <a:t>nosql</a:t>
            </a:r>
            <a:endParaRPr lang="en-US" sz="1800" dirty="0">
              <a:solidFill>
                <a:schemeClr val="bg1">
                  <a:lumMod val="50000"/>
                </a:schemeClr>
              </a:solidFill>
            </a:endParaRPr>
          </a:p>
        </p:txBody>
      </p:sp>
      <p:sp>
        <p:nvSpPr>
          <p:cNvPr id="13" name="Slide Number Placeholder 12">
            <a:extLst>
              <a:ext uri="{FF2B5EF4-FFF2-40B4-BE49-F238E27FC236}">
                <a16:creationId xmlns:a16="http://schemas.microsoft.com/office/drawing/2014/main" id="{8B8C8B82-B0BE-CC43-8E20-8D0EE53E0068}"/>
              </a:ext>
            </a:extLst>
          </p:cNvPr>
          <p:cNvSpPr>
            <a:spLocks noGrp="1"/>
          </p:cNvSpPr>
          <p:nvPr>
            <p:ph type="sldNum" sz="quarter" idx="12"/>
          </p:nvPr>
        </p:nvSpPr>
        <p:spPr>
          <a:xfrm>
            <a:off x="16482365" y="9331656"/>
            <a:ext cx="867258" cy="535517"/>
          </a:xfrm>
        </p:spPr>
        <p:txBody>
          <a:bodyPr/>
          <a:lstStyle/>
          <a:p>
            <a:fld id="{89680184-36F0-7340-B2B6-917CC4ADF00C}" type="slidenum">
              <a:rPr lang="en-US" smtClean="0"/>
              <a:t>5</a:t>
            </a:fld>
            <a:endParaRPr lang="en-US" dirty="0"/>
          </a:p>
        </p:txBody>
      </p:sp>
    </p:spTree>
    <p:extLst>
      <p:ext uri="{BB962C8B-B14F-4D97-AF65-F5344CB8AC3E}">
        <p14:creationId xmlns:p14="http://schemas.microsoft.com/office/powerpoint/2010/main" val="3413280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323" y="477912"/>
            <a:ext cx="16596361" cy="903064"/>
          </a:xfrm>
        </p:spPr>
        <p:txBody>
          <a:bodyPr/>
          <a:lstStyle/>
          <a:p>
            <a:r>
              <a:rPr lang="en-US" b="1" dirty="0"/>
              <a:t>Role of the Solution Architect</a:t>
            </a:r>
          </a:p>
        </p:txBody>
      </p:sp>
      <p:sp>
        <p:nvSpPr>
          <p:cNvPr id="3" name="Content Placeholder 2"/>
          <p:cNvSpPr>
            <a:spLocks noGrp="1"/>
          </p:cNvSpPr>
          <p:nvPr>
            <p:ph type="body" sz="quarter" idx="4294967295"/>
          </p:nvPr>
        </p:nvSpPr>
        <p:spPr>
          <a:xfrm>
            <a:off x="1732462" y="6647399"/>
            <a:ext cx="14281150" cy="1582738"/>
          </a:xfrm>
        </p:spPr>
        <p:txBody>
          <a:bodyPr/>
          <a:lstStyle/>
          <a:p>
            <a:pPr marL="0" indent="0">
              <a:buNone/>
            </a:pPr>
            <a:r>
              <a:rPr lang="en-US" sz="3600" dirty="0"/>
              <a:t>A Solution Architect provides an objective (unbiased) matching of business problem to the right data architecture …</a:t>
            </a:r>
          </a:p>
        </p:txBody>
      </p:sp>
      <p:pic>
        <p:nvPicPr>
          <p:cNvPr id="1026" name="Picture 2" descr="http://vector.me/files/images/1/0/107094/business_woman_clip_art.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6320" y="2763405"/>
            <a:ext cx="1523184" cy="1983946"/>
          </a:xfrm>
          <a:prstGeom prst="rect">
            <a:avLst/>
          </a:prstGeom>
          <a:noFill/>
        </p:spPr>
      </p:pic>
      <p:sp>
        <p:nvSpPr>
          <p:cNvPr id="6" name="TextBox 5"/>
          <p:cNvSpPr txBox="1"/>
          <p:nvPr/>
        </p:nvSpPr>
        <p:spPr>
          <a:xfrm>
            <a:off x="6033654" y="4831121"/>
            <a:ext cx="4382555" cy="1216330"/>
          </a:xfrm>
          <a:prstGeom prst="rect">
            <a:avLst/>
          </a:prstGeom>
          <a:noFill/>
        </p:spPr>
        <p:txBody>
          <a:bodyPr wrap="none" lIns="155421" tIns="77710" rIns="155421" bIns="77710" rtlCol="0">
            <a:spAutoFit/>
          </a:bodyPr>
          <a:lstStyle/>
          <a:p>
            <a:pPr algn="ctr"/>
            <a:r>
              <a:rPr lang="en-US" sz="3442" b="1" dirty="0">
                <a:latin typeface="Arial Narrow" pitchFamily="34" charset="0"/>
              </a:rPr>
              <a:t>Sally Solutions</a:t>
            </a:r>
          </a:p>
          <a:p>
            <a:pPr algn="ctr"/>
            <a:r>
              <a:rPr lang="en-US" sz="3442" b="1" dirty="0">
                <a:latin typeface="Arial Narrow" pitchFamily="34" charset="0"/>
              </a:rPr>
              <a:t>Title: Solution Architect</a:t>
            </a:r>
          </a:p>
        </p:txBody>
      </p:sp>
      <p:grpSp>
        <p:nvGrpSpPr>
          <p:cNvPr id="152" name="Group 151"/>
          <p:cNvGrpSpPr/>
          <p:nvPr/>
        </p:nvGrpSpPr>
        <p:grpSpPr>
          <a:xfrm>
            <a:off x="10998843" y="2763405"/>
            <a:ext cx="5568769" cy="2720340"/>
            <a:chOff x="5334000" y="1447800"/>
            <a:chExt cx="3276600" cy="2133600"/>
          </a:xfrm>
        </p:grpSpPr>
        <p:sp>
          <p:nvSpPr>
            <p:cNvPr id="147" name="Rounded Rectangle 146"/>
            <p:cNvSpPr/>
            <p:nvPr/>
          </p:nvSpPr>
          <p:spPr>
            <a:xfrm>
              <a:off x="5334000" y="1447800"/>
              <a:ext cx="3276600" cy="2133600"/>
            </a:xfrm>
            <a:prstGeom prst="roundRect">
              <a:avLst>
                <a:gd name="adj" fmla="val 1135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grpSp>
          <p:nvGrpSpPr>
            <p:cNvPr id="5" name="Group 143"/>
            <p:cNvGrpSpPr/>
            <p:nvPr/>
          </p:nvGrpSpPr>
          <p:grpSpPr>
            <a:xfrm>
              <a:off x="5334000" y="1600200"/>
              <a:ext cx="3124200" cy="1828800"/>
              <a:chOff x="228600" y="1600200"/>
              <a:chExt cx="8229600" cy="4724400"/>
            </a:xfrm>
          </p:grpSpPr>
          <p:sp>
            <p:nvSpPr>
              <p:cNvPr id="8" name="Text Placeholder 7"/>
              <p:cNvSpPr txBox="1">
                <a:spLocks/>
              </p:cNvSpPr>
              <p:nvPr/>
            </p:nvSpPr>
            <p:spPr>
              <a:xfrm>
                <a:off x="381000" y="1600200"/>
                <a:ext cx="1676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Relational</a:t>
                </a:r>
              </a:p>
            </p:txBody>
          </p:sp>
          <p:grpSp>
            <p:nvGrpSpPr>
              <p:cNvPr id="7" name="Group 143"/>
              <p:cNvGrpSpPr/>
              <p:nvPr/>
            </p:nvGrpSpPr>
            <p:grpSpPr>
              <a:xfrm>
                <a:off x="457200" y="2133600"/>
                <a:ext cx="1447800" cy="1447800"/>
                <a:chOff x="533400" y="1905000"/>
                <a:chExt cx="1447800" cy="1447800"/>
              </a:xfrm>
            </p:grpSpPr>
            <p:sp>
              <p:nvSpPr>
                <p:cNvPr id="115" name="Rectangle 11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6" name="Rectangle 11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7" name="Rectangle 11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8" name="Rectangle 11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9" name="Rectangle 11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0" name="Rectangle 11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1" name="Rectangle 12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2" name="Rectangle 12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3" name="Rectangle 12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4" name="Rectangle 12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5" name="Rectangle 12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6" name="Rectangle 12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7" name="Rectangle 12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8" name="Rectangle 12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9" name="Rectangle 12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30" name="Rectangle 12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31" name="Rectangle 13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2" name="Rectangle 13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3" name="Rectangle 13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4" name="Rectangle 13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5" name="Rectangle 13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6" name="Rectangle 13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7" name="Rectangle 13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8" name="Rectangle 13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9" name="Rectangle 13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0" name="Rectangle 13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1" name="Rectangle 14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2" name="Rectangle 14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3" name="Rectangle 14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4" name="Rectangle 14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5" name="Rectangle 14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0" name="Text Placeholder 7"/>
              <p:cNvSpPr txBox="1">
                <a:spLocks/>
              </p:cNvSpPr>
              <p:nvPr/>
            </p:nvSpPr>
            <p:spPr>
              <a:xfrm>
                <a:off x="2971800" y="1600200"/>
                <a:ext cx="27432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Analytical (OLAP)</a:t>
                </a:r>
              </a:p>
            </p:txBody>
          </p:sp>
          <p:sp>
            <p:nvSpPr>
              <p:cNvPr id="11" name="Text Placeholder 7"/>
              <p:cNvSpPr txBox="1">
                <a:spLocks/>
              </p:cNvSpPr>
              <p:nvPr/>
            </p:nvSpPr>
            <p:spPr>
              <a:xfrm>
                <a:off x="6629400" y="1600200"/>
                <a:ext cx="18288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Key-Value</a:t>
                </a:r>
              </a:p>
            </p:txBody>
          </p:sp>
          <p:sp>
            <p:nvSpPr>
              <p:cNvPr id="12" name="Text Placeholder 7"/>
              <p:cNvSpPr txBox="1">
                <a:spLocks/>
              </p:cNvSpPr>
              <p:nvPr/>
            </p:nvSpPr>
            <p:spPr>
              <a:xfrm>
                <a:off x="2286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Column-Family</a:t>
                </a:r>
              </a:p>
            </p:txBody>
          </p:sp>
          <p:sp>
            <p:nvSpPr>
              <p:cNvPr id="13" name="Text Placeholder 7"/>
              <p:cNvSpPr txBox="1">
                <a:spLocks/>
              </p:cNvSpPr>
              <p:nvPr/>
            </p:nvSpPr>
            <p:spPr>
              <a:xfrm>
                <a:off x="6324600" y="3810000"/>
                <a:ext cx="2057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Document</a:t>
                </a:r>
              </a:p>
            </p:txBody>
          </p:sp>
          <p:sp>
            <p:nvSpPr>
              <p:cNvPr id="14" name="Text Placeholder 7"/>
              <p:cNvSpPr txBox="1">
                <a:spLocks/>
              </p:cNvSpPr>
              <p:nvPr/>
            </p:nvSpPr>
            <p:spPr>
              <a:xfrm>
                <a:off x="30099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Graph</a:t>
                </a:r>
              </a:p>
            </p:txBody>
          </p:sp>
          <p:grpSp>
            <p:nvGrpSpPr>
              <p:cNvPr id="9" name="Group 42"/>
              <p:cNvGrpSpPr/>
              <p:nvPr/>
            </p:nvGrpSpPr>
            <p:grpSpPr>
              <a:xfrm>
                <a:off x="6324600" y="4419600"/>
                <a:ext cx="2133600" cy="1905000"/>
                <a:chOff x="5791200" y="1447800"/>
                <a:chExt cx="2133600" cy="1905000"/>
              </a:xfrm>
            </p:grpSpPr>
            <p:sp>
              <p:nvSpPr>
                <p:cNvPr id="96" name="Oval 95"/>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7" name="Oval 96"/>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8" name="Oval 97"/>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9" name="Oval 98"/>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0" name="Oval 99"/>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1" name="Oval 100"/>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2" name="Straight Connector 101"/>
                <p:cNvCxnSpPr>
                  <a:stCxn id="96" idx="4"/>
                  <a:endCxn id="97"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3" name="Straight Connector 102"/>
                <p:cNvCxnSpPr>
                  <a:stCxn id="96" idx="4"/>
                  <a:endCxn id="98"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4" name="Straight Connector 103"/>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07" name="Oval 106"/>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8" name="Oval 107"/>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9" name="Straight Connector 108"/>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0" name="Straight Connector 109"/>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11" name="Oval 110"/>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12" name="Oval 111"/>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13" name="Straight Connector 112"/>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4" name="Straight Connector 113"/>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15" name="Group 232"/>
              <p:cNvGrpSpPr/>
              <p:nvPr/>
            </p:nvGrpSpPr>
            <p:grpSpPr>
              <a:xfrm>
                <a:off x="3733800" y="2133600"/>
                <a:ext cx="1143000" cy="1524000"/>
                <a:chOff x="3581400" y="1828800"/>
                <a:chExt cx="1143000" cy="1524000"/>
              </a:xfrm>
            </p:grpSpPr>
            <p:sp>
              <p:nvSpPr>
                <p:cNvPr id="87" name="Rectangle 86"/>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88" name="Rectangle 87"/>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89" name="Rectangle 88"/>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90" name="Rectangle 89"/>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91" name="Rectangle 90"/>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92" name="Straight Arrow Connector 91"/>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242"/>
              <p:cNvGrpSpPr/>
              <p:nvPr/>
            </p:nvGrpSpPr>
            <p:grpSpPr>
              <a:xfrm>
                <a:off x="3429000" y="4495800"/>
                <a:ext cx="1676400" cy="1600200"/>
                <a:chOff x="3505200" y="4267200"/>
                <a:chExt cx="1676400" cy="1600200"/>
              </a:xfrm>
            </p:grpSpPr>
            <p:sp>
              <p:nvSpPr>
                <p:cNvPr id="65" name="Oval 6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6" name="Oval 6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7" name="Oval 6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8" name="Oval 6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9" name="Oval 6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0" name="Oval 6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1" name="Oval 7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2" name="Oval 7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3" name="Oval 7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74" name="Straight Arrow Connector 73"/>
                <p:cNvCxnSpPr>
                  <a:stCxn id="72" idx="7"/>
                  <a:endCxn id="65"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5" idx="6"/>
                  <a:endCxn id="68"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3"/>
                  <a:endCxn id="69"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5"/>
                  <a:endCxn id="73"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3" idx="2"/>
                  <a:endCxn id="71"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67"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7" idx="1"/>
                  <a:endCxn id="66"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3"/>
                  <a:endCxn id="70"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2" idx="4"/>
                  <a:endCxn id="70"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7" idx="7"/>
                  <a:endCxn id="65"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7" idx="3"/>
                  <a:endCxn id="70"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86" name="Straight Arrow Connector 85"/>
                <p:cNvCxnSpPr>
                  <a:stCxn id="85" idx="7"/>
                  <a:endCxn id="67"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oup 265"/>
              <p:cNvGrpSpPr/>
              <p:nvPr/>
            </p:nvGrpSpPr>
            <p:grpSpPr>
              <a:xfrm>
                <a:off x="6705600" y="2209800"/>
                <a:ext cx="1600200" cy="1447800"/>
                <a:chOff x="6781800" y="2057400"/>
                <a:chExt cx="1600200" cy="1447800"/>
              </a:xfrm>
            </p:grpSpPr>
            <p:sp>
              <p:nvSpPr>
                <p:cNvPr id="50" name="Rectangle 49"/>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1" name="Oval 50"/>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2" name="Straight Arrow Connector 51"/>
                <p:cNvCxnSpPr>
                  <a:stCxn id="50" idx="3"/>
                  <a:endCxn id="51"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 name="Group 155"/>
                <p:cNvGrpSpPr/>
                <p:nvPr/>
              </p:nvGrpSpPr>
              <p:grpSpPr>
                <a:xfrm>
                  <a:off x="6781800" y="2438400"/>
                  <a:ext cx="1600200" cy="304800"/>
                  <a:chOff x="6781800" y="2438400"/>
                  <a:chExt cx="1600200" cy="304800"/>
                </a:xfrm>
              </p:grpSpPr>
              <p:sp>
                <p:nvSpPr>
                  <p:cNvPr id="62" name="Rectangle 61"/>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3" name="Oval 62"/>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4" name="Straight Arrow Connector 63"/>
                  <p:cNvCxnSpPr>
                    <a:stCxn id="62" idx="3"/>
                    <a:endCxn id="63"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Group 156"/>
                <p:cNvGrpSpPr/>
                <p:nvPr/>
              </p:nvGrpSpPr>
              <p:grpSpPr>
                <a:xfrm>
                  <a:off x="6781800" y="2819400"/>
                  <a:ext cx="1600200" cy="304800"/>
                  <a:chOff x="6781800" y="2438400"/>
                  <a:chExt cx="1600200" cy="304800"/>
                </a:xfrm>
              </p:grpSpPr>
              <p:sp>
                <p:nvSpPr>
                  <p:cNvPr id="59" name="Rectangle 58"/>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0" name="Oval 5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1" name="Straight Arrow Connector 60"/>
                  <p:cNvCxnSpPr>
                    <a:stCxn id="59" idx="3"/>
                    <a:endCxn id="6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3" name="Group 169"/>
                <p:cNvGrpSpPr/>
                <p:nvPr/>
              </p:nvGrpSpPr>
              <p:grpSpPr>
                <a:xfrm>
                  <a:off x="6781800" y="3200400"/>
                  <a:ext cx="1600200" cy="304800"/>
                  <a:chOff x="6781800" y="2438400"/>
                  <a:chExt cx="1600200" cy="304800"/>
                </a:xfrm>
              </p:grpSpPr>
              <p:sp>
                <p:nvSpPr>
                  <p:cNvPr id="56" name="Rectangle 55"/>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7" name="Oval 5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8" name="Straight Arrow Connector 57"/>
                  <p:cNvCxnSpPr>
                    <a:stCxn id="56" idx="3"/>
                    <a:endCxn id="5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54" name="Group 141"/>
              <p:cNvGrpSpPr/>
              <p:nvPr/>
            </p:nvGrpSpPr>
            <p:grpSpPr>
              <a:xfrm>
                <a:off x="457200" y="4495800"/>
                <a:ext cx="1676401" cy="1447800"/>
                <a:chOff x="457200" y="4495800"/>
                <a:chExt cx="1676401" cy="1447800"/>
              </a:xfrm>
            </p:grpSpPr>
            <p:sp>
              <p:nvSpPr>
                <p:cNvPr id="20" name="Rectangle 19"/>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1" name="Rectangle 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2" name="Rectangle 21"/>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3" name="Rectangle 22"/>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4" name="Rectangle 23"/>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5" name="Rectangle 24"/>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6" name="Straight Connector 25"/>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7" name="Rectangle 36"/>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8" name="Rectangle 37"/>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9" name="Rectangle 38"/>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0" name="Rectangle 39"/>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1" name="Rectangle 40"/>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2" name="Rectangle 4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3" name="Rectangle 42"/>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4" name="Rectangle 43"/>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5" name="Rectangle 44"/>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6" name="Rectangle 45"/>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7" name="Rectangle 46"/>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8" name="Rectangle 47"/>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9" name="Rectangle 48"/>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grpSp>
      </p:grpSp>
      <p:pic>
        <p:nvPicPr>
          <p:cNvPr id="1027" name="Picture 3"/>
          <p:cNvPicPr>
            <a:picLocks noChangeAspect="1" noChangeArrowheads="1"/>
          </p:cNvPicPr>
          <p:nvPr/>
        </p:nvPicPr>
        <p:blipFill>
          <a:blip r:embed="rId4" cstate="print"/>
          <a:srcRect/>
          <a:stretch>
            <a:fillRect/>
          </a:stretch>
        </p:blipFill>
        <p:spPr bwMode="auto">
          <a:xfrm>
            <a:off x="2604480" y="3335999"/>
            <a:ext cx="2590126" cy="1614960"/>
          </a:xfrm>
          <a:prstGeom prst="rect">
            <a:avLst/>
          </a:prstGeom>
          <a:noFill/>
          <a:ln w="9525">
            <a:noFill/>
            <a:miter lim="800000"/>
            <a:headEnd/>
            <a:tailEnd/>
          </a:ln>
        </p:spPr>
      </p:pic>
      <p:sp>
        <p:nvSpPr>
          <p:cNvPr id="149" name="Oval Callout 148"/>
          <p:cNvSpPr/>
          <p:nvPr/>
        </p:nvSpPr>
        <p:spPr>
          <a:xfrm>
            <a:off x="1179911" y="2753070"/>
            <a:ext cx="1780405" cy="726106"/>
          </a:xfrm>
          <a:prstGeom prst="wedgeEllipseCallout">
            <a:avLst>
              <a:gd name="adj1" fmla="val 51149"/>
              <a:gd name="adj2" fmla="val 69313"/>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55421" tIns="77710" rIns="155421" bIns="77710" rtlCol="0" anchor="ctr"/>
          <a:lstStyle/>
          <a:p>
            <a:pPr algn="ctr"/>
            <a:r>
              <a:rPr lang="en-US" sz="3084" b="1" dirty="0">
                <a:solidFill>
                  <a:schemeClr val="tx1"/>
                </a:solidFill>
                <a:latin typeface="Arial Narrow" pitchFamily="34" charset="0"/>
              </a:rPr>
              <a:t>Help!</a:t>
            </a:r>
          </a:p>
        </p:txBody>
      </p:sp>
      <p:sp>
        <p:nvSpPr>
          <p:cNvPr id="150" name="TextBox 149"/>
          <p:cNvSpPr txBox="1"/>
          <p:nvPr/>
        </p:nvSpPr>
        <p:spPr>
          <a:xfrm>
            <a:off x="2855670" y="4793322"/>
            <a:ext cx="2192597" cy="569038"/>
          </a:xfrm>
          <a:prstGeom prst="rect">
            <a:avLst/>
          </a:prstGeom>
          <a:noFill/>
        </p:spPr>
        <p:txBody>
          <a:bodyPr wrap="none" lIns="155421" tIns="77710" rIns="155421" bIns="77710" rtlCol="0">
            <a:spAutoFit/>
          </a:bodyPr>
          <a:lstStyle/>
          <a:p>
            <a:pPr algn="ctr"/>
            <a:r>
              <a:rPr lang="en-US" sz="2678" b="1" dirty="0">
                <a:latin typeface="Arial Narrow" pitchFamily="34" charset="0"/>
              </a:rPr>
              <a:t>Business Unit</a:t>
            </a:r>
          </a:p>
        </p:txBody>
      </p:sp>
      <p:sp>
        <p:nvSpPr>
          <p:cNvPr id="4" name="TextBox 3">
            <a:extLst>
              <a:ext uri="{FF2B5EF4-FFF2-40B4-BE49-F238E27FC236}">
                <a16:creationId xmlns:a16="http://schemas.microsoft.com/office/drawing/2014/main" id="{384E4063-F78A-684D-BF64-2F13F355CF34}"/>
              </a:ext>
            </a:extLst>
          </p:cNvPr>
          <p:cNvSpPr txBox="1"/>
          <p:nvPr/>
        </p:nvSpPr>
        <p:spPr>
          <a:xfrm>
            <a:off x="7377881" y="8287559"/>
            <a:ext cx="8340745" cy="646331"/>
          </a:xfrm>
          <a:prstGeom prst="rect">
            <a:avLst/>
          </a:prstGeom>
          <a:noFill/>
        </p:spPr>
        <p:txBody>
          <a:bodyPr wrap="none" rtlCol="0">
            <a:spAutoFit/>
          </a:bodyPr>
          <a:lstStyle/>
          <a:p>
            <a:r>
              <a:rPr lang="en-US" sz="3600" dirty="0">
                <a:solidFill>
                  <a:schemeClr val="accent1"/>
                </a:solidFill>
              </a:rPr>
              <a:t>…and also may need to be a storyteller!</a:t>
            </a:r>
          </a:p>
        </p:txBody>
      </p:sp>
    </p:spTree>
    <p:extLst>
      <p:ext uri="{BB962C8B-B14F-4D97-AF65-F5344CB8AC3E}">
        <p14:creationId xmlns:p14="http://schemas.microsoft.com/office/powerpoint/2010/main" val="4171363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91" dirty="0"/>
              <a:t>Architectural Tradeoff and Analysis Method (ATAM)</a:t>
            </a:r>
          </a:p>
        </p:txBody>
      </p:sp>
      <p:sp>
        <p:nvSpPr>
          <p:cNvPr id="5" name="Rectangle 4"/>
          <p:cNvSpPr/>
          <p:nvPr/>
        </p:nvSpPr>
        <p:spPr>
          <a:xfrm>
            <a:off x="2532185" y="2392516"/>
            <a:ext cx="12790005" cy="6012930"/>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6" name="Rectangle 5"/>
          <p:cNvSpPr/>
          <p:nvPr/>
        </p:nvSpPr>
        <p:spPr>
          <a:xfrm>
            <a:off x="4147821"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Business</a:t>
            </a:r>
          </a:p>
          <a:p>
            <a:pPr algn="ctr"/>
            <a:r>
              <a:rPr lang="en-US" sz="2040" b="1" dirty="0">
                <a:solidFill>
                  <a:schemeClr val="tx1"/>
                </a:solidFill>
                <a:latin typeface="Arial Narrow" pitchFamily="34" charset="0"/>
              </a:rPr>
              <a:t>Drivers</a:t>
            </a:r>
          </a:p>
        </p:txBody>
      </p:sp>
      <p:sp>
        <p:nvSpPr>
          <p:cNvPr id="7" name="Rectangle 6"/>
          <p:cNvSpPr/>
          <p:nvPr/>
        </p:nvSpPr>
        <p:spPr>
          <a:xfrm>
            <a:off x="6868161" y="3182774"/>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Quality</a:t>
            </a:r>
          </a:p>
          <a:p>
            <a:pPr algn="ctr"/>
            <a:r>
              <a:rPr lang="en-US" sz="2040" b="1" dirty="0">
                <a:solidFill>
                  <a:schemeClr val="tx1"/>
                </a:solidFill>
                <a:latin typeface="Arial Narrow" pitchFamily="34" charset="0"/>
              </a:rPr>
              <a:t>Attributes</a:t>
            </a:r>
          </a:p>
        </p:txBody>
      </p:sp>
      <p:sp>
        <p:nvSpPr>
          <p:cNvPr id="8" name="Rectangle 7"/>
          <p:cNvSpPr/>
          <p:nvPr/>
        </p:nvSpPr>
        <p:spPr>
          <a:xfrm>
            <a:off x="9718043"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User</a:t>
            </a:r>
          </a:p>
          <a:p>
            <a:pPr algn="ctr"/>
            <a:r>
              <a:rPr lang="en-US" sz="2040" b="1" dirty="0">
                <a:solidFill>
                  <a:schemeClr val="tx1"/>
                </a:solidFill>
                <a:latin typeface="Arial Narrow" pitchFamily="34" charset="0"/>
              </a:rPr>
              <a:t>Stories</a:t>
            </a:r>
          </a:p>
        </p:txBody>
      </p:sp>
      <p:sp>
        <p:nvSpPr>
          <p:cNvPr id="9" name="Oval 8"/>
          <p:cNvSpPr/>
          <p:nvPr/>
        </p:nvSpPr>
        <p:spPr>
          <a:xfrm>
            <a:off x="12308841" y="3182775"/>
            <a:ext cx="2202180" cy="15548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8304" rIns="0" bIns="58304" rtlCol="0" anchor="ctr"/>
          <a:lstStyle/>
          <a:p>
            <a:pPr algn="ctr"/>
            <a:r>
              <a:rPr lang="en-US" sz="2551" b="1" dirty="0">
                <a:solidFill>
                  <a:schemeClr val="tx1"/>
                </a:solidFill>
                <a:latin typeface="Arial Narrow" pitchFamily="34" charset="0"/>
              </a:rPr>
              <a:t>Analysis</a:t>
            </a:r>
          </a:p>
        </p:txBody>
      </p:sp>
      <p:cxnSp>
        <p:nvCxnSpPr>
          <p:cNvPr id="10" name="Straight Arrow Connector 9"/>
          <p:cNvCxnSpPr>
            <a:stCxn id="6" idx="3"/>
          </p:cNvCxnSpPr>
          <p:nvPr/>
        </p:nvCxnSpPr>
        <p:spPr>
          <a:xfrm>
            <a:off x="6220461" y="352290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70341" y="347431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47821"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Architecture</a:t>
            </a:r>
            <a:br>
              <a:rPr lang="en-US" sz="2040" b="1" dirty="0">
                <a:solidFill>
                  <a:schemeClr val="tx1"/>
                </a:solidFill>
                <a:latin typeface="Arial Narrow" pitchFamily="34" charset="0"/>
              </a:rPr>
            </a:br>
            <a:r>
              <a:rPr lang="en-US" sz="2040" b="1" dirty="0">
                <a:solidFill>
                  <a:schemeClr val="tx1"/>
                </a:solidFill>
                <a:latin typeface="Arial Narrow" pitchFamily="34" charset="0"/>
              </a:rPr>
              <a:t>Plan</a:t>
            </a:r>
          </a:p>
        </p:txBody>
      </p:sp>
      <p:sp>
        <p:nvSpPr>
          <p:cNvPr id="13" name="Rectangle 12"/>
          <p:cNvSpPr/>
          <p:nvPr/>
        </p:nvSpPr>
        <p:spPr>
          <a:xfrm>
            <a:off x="6868161" y="4057397"/>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Approaches</a:t>
            </a:r>
          </a:p>
        </p:txBody>
      </p:sp>
      <p:sp>
        <p:nvSpPr>
          <p:cNvPr id="14" name="Rectangle 13"/>
          <p:cNvSpPr/>
          <p:nvPr/>
        </p:nvSpPr>
        <p:spPr>
          <a:xfrm>
            <a:off x="9718043"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Decisions</a:t>
            </a:r>
          </a:p>
        </p:txBody>
      </p:sp>
      <p:cxnSp>
        <p:nvCxnSpPr>
          <p:cNvPr id="15" name="Straight Arrow Connector 14"/>
          <p:cNvCxnSpPr>
            <a:stCxn id="12" idx="3"/>
          </p:cNvCxnSpPr>
          <p:nvPr/>
        </p:nvCxnSpPr>
        <p:spPr>
          <a:xfrm>
            <a:off x="6220461" y="439753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07034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790680"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790680"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718043" y="5029200"/>
            <a:ext cx="2072640" cy="58308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Tradeoffs</a:t>
            </a:r>
          </a:p>
        </p:txBody>
      </p:sp>
      <p:sp>
        <p:nvSpPr>
          <p:cNvPr id="20" name="Rectangle 19"/>
          <p:cNvSpPr/>
          <p:nvPr/>
        </p:nvSpPr>
        <p:spPr>
          <a:xfrm>
            <a:off x="9718043" y="5806643"/>
            <a:ext cx="2072640" cy="68026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Sensitivity</a:t>
            </a:r>
          </a:p>
          <a:p>
            <a:pPr algn="ctr"/>
            <a:r>
              <a:rPr lang="en-US" sz="2040" b="1" dirty="0">
                <a:solidFill>
                  <a:schemeClr val="bg2"/>
                </a:solidFill>
                <a:latin typeface="Arial Narrow" pitchFamily="34" charset="0"/>
              </a:rPr>
              <a:t>Points</a:t>
            </a:r>
          </a:p>
        </p:txBody>
      </p:sp>
      <p:sp>
        <p:nvSpPr>
          <p:cNvPr id="21" name="Rectangle 20"/>
          <p:cNvSpPr/>
          <p:nvPr/>
        </p:nvSpPr>
        <p:spPr>
          <a:xfrm>
            <a:off x="9718043" y="6681265"/>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Non-Risks</a:t>
            </a:r>
          </a:p>
        </p:txBody>
      </p:sp>
      <p:sp>
        <p:nvSpPr>
          <p:cNvPr id="22" name="Rectangle 21"/>
          <p:cNvSpPr/>
          <p:nvPr/>
        </p:nvSpPr>
        <p:spPr>
          <a:xfrm>
            <a:off x="9718043" y="7361527"/>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Risks</a:t>
            </a:r>
          </a:p>
        </p:txBody>
      </p:sp>
      <p:sp>
        <p:nvSpPr>
          <p:cNvPr id="23" name="Rectangle 22"/>
          <p:cNvSpPr/>
          <p:nvPr/>
        </p:nvSpPr>
        <p:spPr>
          <a:xfrm>
            <a:off x="13345162" y="4737662"/>
            <a:ext cx="129541" cy="2954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cxnSp>
        <p:nvCxnSpPr>
          <p:cNvPr id="24" name="Straight Arrow Connector 23"/>
          <p:cNvCxnSpPr>
            <a:endCxn id="19" idx="3"/>
          </p:cNvCxnSpPr>
          <p:nvPr/>
        </p:nvCxnSpPr>
        <p:spPr>
          <a:xfrm rot="10800000">
            <a:off x="11790682" y="5320745"/>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11790682" y="6098187"/>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47821" y="7361527"/>
            <a:ext cx="2072640" cy="48590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 Themes</a:t>
            </a:r>
          </a:p>
        </p:txBody>
      </p:sp>
      <p:cxnSp>
        <p:nvCxnSpPr>
          <p:cNvPr id="27" name="Straight Arrow Connector 26"/>
          <p:cNvCxnSpPr/>
          <p:nvPr/>
        </p:nvCxnSpPr>
        <p:spPr>
          <a:xfrm rot="10800000">
            <a:off x="11790682" y="6972810"/>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11790682" y="7653072"/>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6220461" y="7604482"/>
            <a:ext cx="349758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50012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00121"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500122" y="3571496"/>
            <a:ext cx="129541" cy="39843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3" name="Rectangle 32"/>
          <p:cNvSpPr/>
          <p:nvPr/>
        </p:nvSpPr>
        <p:spPr>
          <a:xfrm>
            <a:off x="3500121" y="7555888"/>
            <a:ext cx="647700" cy="971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4" name="TextBox 33"/>
          <p:cNvSpPr txBox="1"/>
          <p:nvPr/>
        </p:nvSpPr>
        <p:spPr>
          <a:xfrm>
            <a:off x="6997700" y="7167172"/>
            <a:ext cx="1447360"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Distilled info</a:t>
            </a:r>
          </a:p>
        </p:txBody>
      </p:sp>
      <p:sp>
        <p:nvSpPr>
          <p:cNvPr id="35" name="TextBox 34"/>
          <p:cNvSpPr txBox="1"/>
          <p:nvPr/>
        </p:nvSpPr>
        <p:spPr>
          <a:xfrm>
            <a:off x="3629665" y="5806648"/>
            <a:ext cx="998519"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Impacts</a:t>
            </a:r>
          </a:p>
        </p:txBody>
      </p:sp>
      <p:sp>
        <p:nvSpPr>
          <p:cNvPr id="37" name="TextBox 36"/>
          <p:cNvSpPr txBox="1"/>
          <p:nvPr/>
        </p:nvSpPr>
        <p:spPr>
          <a:xfrm>
            <a:off x="6472996" y="8872957"/>
            <a:ext cx="9130553" cy="490606"/>
          </a:xfrm>
          <a:prstGeom prst="rect">
            <a:avLst/>
          </a:prstGeom>
        </p:spPr>
        <p:txBody>
          <a:bodyPr wrap="none" lIns="116606" tIns="58304" rIns="116606" bIns="58304" rtlCol="0" anchor="ctr">
            <a:spAutoFit/>
          </a:bodyPr>
          <a:lstStyle/>
          <a:p>
            <a:pPr marL="437263" indent="-437263" algn="ctr" defTabSz="1166036" eaLnBrk="0" fontAlgn="base" hangingPunct="0">
              <a:spcBef>
                <a:spcPct val="20000"/>
              </a:spcBef>
              <a:spcAft>
                <a:spcPct val="0"/>
              </a:spcAft>
            </a:pPr>
            <a:r>
              <a:rPr lang="en-US" sz="2423" b="1" kern="0" dirty="0">
                <a:latin typeface="Arial Narrow" pitchFamily="34" charset="0"/>
                <a:ea typeface="Arial" charset="0"/>
                <a:cs typeface="Arial"/>
              </a:rPr>
              <a:t>The ATAM process defined by CMU's Software Engineering Institute (SEI)</a:t>
            </a:r>
          </a:p>
        </p:txBody>
      </p:sp>
    </p:spTree>
    <p:extLst>
      <p:ext uri="{BB962C8B-B14F-4D97-AF65-F5344CB8AC3E}">
        <p14:creationId xmlns:p14="http://schemas.microsoft.com/office/powerpoint/2010/main" val="2843331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91" dirty="0"/>
              <a:t>Graph Databases as an Architectural Approach</a:t>
            </a:r>
          </a:p>
        </p:txBody>
      </p:sp>
      <p:sp>
        <p:nvSpPr>
          <p:cNvPr id="5" name="Rectangle 4"/>
          <p:cNvSpPr/>
          <p:nvPr/>
        </p:nvSpPr>
        <p:spPr>
          <a:xfrm>
            <a:off x="2233246" y="2426677"/>
            <a:ext cx="13030200" cy="6066691"/>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6" name="Rectangle 5"/>
          <p:cNvSpPr/>
          <p:nvPr/>
        </p:nvSpPr>
        <p:spPr>
          <a:xfrm>
            <a:off x="4147821"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Business</a:t>
            </a:r>
          </a:p>
          <a:p>
            <a:pPr algn="ctr"/>
            <a:r>
              <a:rPr lang="en-US" sz="2040" b="1" dirty="0">
                <a:solidFill>
                  <a:schemeClr val="tx1"/>
                </a:solidFill>
                <a:latin typeface="Arial Narrow" pitchFamily="34" charset="0"/>
              </a:rPr>
              <a:t>Drivers</a:t>
            </a:r>
          </a:p>
        </p:txBody>
      </p:sp>
      <p:sp>
        <p:nvSpPr>
          <p:cNvPr id="7" name="Rectangle 6"/>
          <p:cNvSpPr/>
          <p:nvPr/>
        </p:nvSpPr>
        <p:spPr>
          <a:xfrm>
            <a:off x="6868161" y="3182774"/>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Quality</a:t>
            </a:r>
          </a:p>
          <a:p>
            <a:pPr algn="ctr"/>
            <a:r>
              <a:rPr lang="en-US" sz="2040" b="1" dirty="0">
                <a:solidFill>
                  <a:schemeClr val="tx1"/>
                </a:solidFill>
                <a:latin typeface="Arial Narrow" pitchFamily="34" charset="0"/>
              </a:rPr>
              <a:t>Attributes</a:t>
            </a:r>
          </a:p>
        </p:txBody>
      </p:sp>
      <p:sp>
        <p:nvSpPr>
          <p:cNvPr id="8" name="Rectangle 7"/>
          <p:cNvSpPr/>
          <p:nvPr/>
        </p:nvSpPr>
        <p:spPr>
          <a:xfrm>
            <a:off x="9718043"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User</a:t>
            </a:r>
          </a:p>
          <a:p>
            <a:pPr algn="ctr"/>
            <a:r>
              <a:rPr lang="en-US" sz="2040" b="1" dirty="0">
                <a:solidFill>
                  <a:schemeClr val="tx1"/>
                </a:solidFill>
                <a:latin typeface="Arial Narrow" pitchFamily="34" charset="0"/>
              </a:rPr>
              <a:t>Stories</a:t>
            </a:r>
          </a:p>
        </p:txBody>
      </p:sp>
      <p:sp>
        <p:nvSpPr>
          <p:cNvPr id="9" name="Oval 8"/>
          <p:cNvSpPr/>
          <p:nvPr/>
        </p:nvSpPr>
        <p:spPr>
          <a:xfrm>
            <a:off x="12308841" y="3182775"/>
            <a:ext cx="2202180" cy="15548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8304" rIns="0" bIns="58304" rtlCol="0" anchor="ctr"/>
          <a:lstStyle/>
          <a:p>
            <a:pPr algn="ctr"/>
            <a:r>
              <a:rPr lang="en-US" sz="2551" b="1" dirty="0">
                <a:solidFill>
                  <a:schemeClr val="tx1"/>
                </a:solidFill>
                <a:latin typeface="Arial Narrow" pitchFamily="34" charset="0"/>
              </a:rPr>
              <a:t>Analysis</a:t>
            </a:r>
          </a:p>
        </p:txBody>
      </p:sp>
      <p:cxnSp>
        <p:nvCxnSpPr>
          <p:cNvPr id="10" name="Straight Arrow Connector 9"/>
          <p:cNvCxnSpPr>
            <a:stCxn id="6" idx="3"/>
          </p:cNvCxnSpPr>
          <p:nvPr/>
        </p:nvCxnSpPr>
        <p:spPr>
          <a:xfrm>
            <a:off x="6220461" y="352290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70341" y="347431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47821"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Architecture</a:t>
            </a:r>
            <a:br>
              <a:rPr lang="en-US" sz="2040" b="1" dirty="0">
                <a:solidFill>
                  <a:schemeClr val="tx1"/>
                </a:solidFill>
                <a:latin typeface="Arial Narrow" pitchFamily="34" charset="0"/>
              </a:rPr>
            </a:br>
            <a:r>
              <a:rPr lang="en-US" sz="2040" b="1" dirty="0">
                <a:solidFill>
                  <a:schemeClr val="tx1"/>
                </a:solidFill>
                <a:latin typeface="Arial Narrow" pitchFamily="34" charset="0"/>
              </a:rPr>
              <a:t>Plan</a:t>
            </a:r>
          </a:p>
        </p:txBody>
      </p:sp>
      <p:sp>
        <p:nvSpPr>
          <p:cNvPr id="14" name="Rectangle 13"/>
          <p:cNvSpPr/>
          <p:nvPr/>
        </p:nvSpPr>
        <p:spPr>
          <a:xfrm>
            <a:off x="9718043"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Decisions</a:t>
            </a:r>
          </a:p>
        </p:txBody>
      </p:sp>
      <p:cxnSp>
        <p:nvCxnSpPr>
          <p:cNvPr id="15" name="Straight Arrow Connector 14"/>
          <p:cNvCxnSpPr>
            <a:stCxn id="12" idx="3"/>
          </p:cNvCxnSpPr>
          <p:nvPr/>
        </p:nvCxnSpPr>
        <p:spPr>
          <a:xfrm>
            <a:off x="6220461" y="439753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07034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790680"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790680"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718043" y="5029200"/>
            <a:ext cx="2072640" cy="58308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Tradeoffs</a:t>
            </a:r>
          </a:p>
        </p:txBody>
      </p:sp>
      <p:sp>
        <p:nvSpPr>
          <p:cNvPr id="20" name="Rectangle 19"/>
          <p:cNvSpPr/>
          <p:nvPr/>
        </p:nvSpPr>
        <p:spPr>
          <a:xfrm>
            <a:off x="9718043" y="5806643"/>
            <a:ext cx="2072640" cy="68026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Sensitivity</a:t>
            </a:r>
          </a:p>
          <a:p>
            <a:pPr algn="ctr"/>
            <a:r>
              <a:rPr lang="en-US" sz="2040" b="1" dirty="0">
                <a:solidFill>
                  <a:schemeClr val="bg2"/>
                </a:solidFill>
                <a:latin typeface="Arial Narrow" pitchFamily="34" charset="0"/>
              </a:rPr>
              <a:t>Points</a:t>
            </a:r>
          </a:p>
        </p:txBody>
      </p:sp>
      <p:sp>
        <p:nvSpPr>
          <p:cNvPr id="21" name="Rectangle 20"/>
          <p:cNvSpPr/>
          <p:nvPr/>
        </p:nvSpPr>
        <p:spPr>
          <a:xfrm>
            <a:off x="9718043" y="6681265"/>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Non-Risks</a:t>
            </a:r>
          </a:p>
        </p:txBody>
      </p:sp>
      <p:sp>
        <p:nvSpPr>
          <p:cNvPr id="22" name="Rectangle 21"/>
          <p:cNvSpPr/>
          <p:nvPr/>
        </p:nvSpPr>
        <p:spPr>
          <a:xfrm>
            <a:off x="9718043" y="7361527"/>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Risks</a:t>
            </a:r>
          </a:p>
        </p:txBody>
      </p:sp>
      <p:sp>
        <p:nvSpPr>
          <p:cNvPr id="23" name="Rectangle 22"/>
          <p:cNvSpPr/>
          <p:nvPr/>
        </p:nvSpPr>
        <p:spPr>
          <a:xfrm>
            <a:off x="13345162" y="4737662"/>
            <a:ext cx="129541" cy="2954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cxnSp>
        <p:nvCxnSpPr>
          <p:cNvPr id="24" name="Straight Arrow Connector 23"/>
          <p:cNvCxnSpPr>
            <a:endCxn id="19" idx="3"/>
          </p:cNvCxnSpPr>
          <p:nvPr/>
        </p:nvCxnSpPr>
        <p:spPr>
          <a:xfrm rot="10800000">
            <a:off x="11790682" y="5320745"/>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11790682" y="6098187"/>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47821" y="7361527"/>
            <a:ext cx="2072640" cy="48590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 Themes</a:t>
            </a:r>
          </a:p>
        </p:txBody>
      </p:sp>
      <p:cxnSp>
        <p:nvCxnSpPr>
          <p:cNvPr id="27" name="Straight Arrow Connector 26"/>
          <p:cNvCxnSpPr/>
          <p:nvPr/>
        </p:nvCxnSpPr>
        <p:spPr>
          <a:xfrm rot="10800000">
            <a:off x="11790682" y="6972810"/>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11790682" y="7653072"/>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6220461" y="7604482"/>
            <a:ext cx="349758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50012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00121"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500122" y="3571496"/>
            <a:ext cx="129541" cy="39843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3" name="Rectangle 32"/>
          <p:cNvSpPr/>
          <p:nvPr/>
        </p:nvSpPr>
        <p:spPr>
          <a:xfrm>
            <a:off x="3500121" y="7555888"/>
            <a:ext cx="647700" cy="971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4" name="TextBox 33"/>
          <p:cNvSpPr txBox="1"/>
          <p:nvPr/>
        </p:nvSpPr>
        <p:spPr>
          <a:xfrm>
            <a:off x="6997700" y="7167172"/>
            <a:ext cx="1447360"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Distilled info</a:t>
            </a:r>
          </a:p>
        </p:txBody>
      </p:sp>
      <p:sp>
        <p:nvSpPr>
          <p:cNvPr id="35" name="TextBox 34"/>
          <p:cNvSpPr txBox="1"/>
          <p:nvPr/>
        </p:nvSpPr>
        <p:spPr>
          <a:xfrm>
            <a:off x="3629665" y="5806648"/>
            <a:ext cx="998519"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Impacts</a:t>
            </a:r>
          </a:p>
        </p:txBody>
      </p:sp>
      <p:sp>
        <p:nvSpPr>
          <p:cNvPr id="37" name="TextBox 36"/>
          <p:cNvSpPr txBox="1"/>
          <p:nvPr/>
        </p:nvSpPr>
        <p:spPr>
          <a:xfrm>
            <a:off x="3667343" y="8695663"/>
            <a:ext cx="10925917" cy="863464"/>
          </a:xfrm>
          <a:prstGeom prst="rect">
            <a:avLst/>
          </a:prstGeom>
        </p:spPr>
        <p:txBody>
          <a:bodyPr wrap="none" lIns="116606" tIns="58304" rIns="116606" bIns="58304" rtlCol="0" anchor="ctr">
            <a:spAutoFit/>
          </a:bodyPr>
          <a:lstStyle/>
          <a:p>
            <a:pPr marL="437263" indent="-437263" algn="ctr" defTabSz="1166036" eaLnBrk="0" fontAlgn="base" hangingPunct="0">
              <a:spcBef>
                <a:spcPct val="20000"/>
              </a:spcBef>
              <a:spcAft>
                <a:spcPct val="0"/>
              </a:spcAft>
            </a:pPr>
            <a:r>
              <a:rPr lang="en-US" sz="2423" kern="0" dirty="0">
                <a:latin typeface="Arial Narrow" pitchFamily="34" charset="0"/>
                <a:ea typeface="Arial" charset="0"/>
                <a:cs typeface="Arial"/>
              </a:rPr>
              <a:t>We want </a:t>
            </a:r>
            <a:r>
              <a:rPr lang="en-US" sz="2423" kern="0" dirty="0">
                <a:solidFill>
                  <a:schemeClr val="accent1"/>
                </a:solidFill>
                <a:latin typeface="Arial Narrow" pitchFamily="34" charset="0"/>
                <a:ea typeface="Arial" charset="0"/>
                <a:cs typeface="Arial"/>
              </a:rPr>
              <a:t>all</a:t>
            </a:r>
            <a:r>
              <a:rPr lang="en-US" sz="2423" kern="0" dirty="0">
                <a:latin typeface="Arial Narrow" pitchFamily="34" charset="0"/>
                <a:ea typeface="Arial" charset="0"/>
                <a:cs typeface="Arial"/>
              </a:rPr>
              <a:t> appropriate architecture options to be considered including graph databases….but </a:t>
            </a:r>
            <a:br>
              <a:rPr lang="en-US" sz="2423" kern="0" dirty="0">
                <a:latin typeface="Arial Narrow" pitchFamily="34" charset="0"/>
                <a:ea typeface="Arial" charset="0"/>
                <a:cs typeface="Arial"/>
              </a:rPr>
            </a:br>
            <a:r>
              <a:rPr lang="en-US" sz="2423" kern="0" dirty="0">
                <a:latin typeface="Arial Narrow" pitchFamily="34" charset="0"/>
                <a:ea typeface="Arial" charset="0"/>
                <a:cs typeface="Arial"/>
              </a:rPr>
              <a:t>we still have to convince business owners to use newer technologies when appropriate.</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6589" y="3947468"/>
            <a:ext cx="2140998" cy="974763"/>
          </a:xfrm>
          <a:prstGeom prst="rect">
            <a:avLst/>
          </a:prstGeom>
          <a:ln w="28575">
            <a:solidFill>
              <a:schemeClr val="accent1"/>
            </a:solidFill>
          </a:ln>
        </p:spPr>
      </p:pic>
    </p:spTree>
    <p:extLst>
      <p:ext uri="{BB962C8B-B14F-4D97-AF65-F5344CB8AC3E}">
        <p14:creationId xmlns:p14="http://schemas.microsoft.com/office/powerpoint/2010/main" val="575115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096" y="465028"/>
            <a:ext cx="15422880" cy="782923"/>
          </a:xfrm>
        </p:spPr>
        <p:txBody>
          <a:bodyPr/>
          <a:lstStyle/>
          <a:p>
            <a:r>
              <a:rPr lang="en-US" b="1" dirty="0"/>
              <a:t>Why Metaphors Matter</a:t>
            </a:r>
          </a:p>
        </p:txBody>
      </p:sp>
      <p:sp>
        <p:nvSpPr>
          <p:cNvPr id="3" name="Content Placeholder 2"/>
          <p:cNvSpPr>
            <a:spLocks noGrp="1"/>
          </p:cNvSpPr>
          <p:nvPr>
            <p:ph idx="1"/>
          </p:nvPr>
        </p:nvSpPr>
        <p:spPr>
          <a:xfrm>
            <a:off x="6124555" y="2362691"/>
            <a:ext cx="10175619" cy="5946422"/>
          </a:xfrm>
        </p:spPr>
        <p:txBody>
          <a:bodyPr>
            <a:noAutofit/>
          </a:bodyPr>
          <a:lstStyle/>
          <a:p>
            <a:pPr marL="0" indent="0">
              <a:buNone/>
            </a:pPr>
            <a:r>
              <a:rPr lang="en-US" sz="4000" i="1" dirty="0"/>
              <a:t>“Metaphors drive design decisions”</a:t>
            </a:r>
          </a:p>
          <a:p>
            <a:pPr marL="0" indent="0">
              <a:buNone/>
            </a:pPr>
            <a:r>
              <a:rPr lang="en-US" sz="3600" dirty="0"/>
              <a:t>GraphConnect Keynote 2018</a:t>
            </a:r>
          </a:p>
          <a:p>
            <a:pPr marL="0" indent="0">
              <a:buNone/>
            </a:pPr>
            <a:endParaRPr lang="en-US" sz="4000" dirty="0"/>
          </a:p>
          <a:p>
            <a:pPr marL="0" indent="0">
              <a:buNone/>
            </a:pPr>
            <a:r>
              <a:rPr lang="en-US" sz="4000" dirty="0"/>
              <a:t>We make decisions not by having a deep understanding of how technology works, but through being exposed to the right metaphors.</a:t>
            </a:r>
          </a:p>
          <a:p>
            <a:pPr marL="0" indent="0">
              <a:buNone/>
            </a:pPr>
            <a:endParaRPr lang="en-US" sz="4000" dirty="0"/>
          </a:p>
        </p:txBody>
      </p:sp>
      <p:pic>
        <p:nvPicPr>
          <p:cNvPr id="3074" name="Picture 2" descr="mage result for Hilary Mas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9455" y="2362691"/>
            <a:ext cx="3803191" cy="38031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1049454" y="6165881"/>
            <a:ext cx="4745858" cy="1897664"/>
          </a:xfrm>
          <a:prstGeom prst="rect">
            <a:avLst/>
          </a:prstGeom>
        </p:spPr>
        <p:txBody>
          <a:bodyPr vert="horz" lIns="134112" tIns="67056" rIns="134112" bIns="67056"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4107" b="1" dirty="0"/>
              <a:t>Hillary Mason</a:t>
            </a:r>
          </a:p>
          <a:p>
            <a:pPr>
              <a:lnSpc>
                <a:spcPct val="110000"/>
              </a:lnSpc>
            </a:pPr>
            <a:r>
              <a:rPr lang="en-US" sz="4107" b="1" dirty="0"/>
              <a:t>Data Scientist</a:t>
            </a:r>
          </a:p>
        </p:txBody>
      </p:sp>
      <p:sp>
        <p:nvSpPr>
          <p:cNvPr id="4" name="Slide Number Placeholder 3">
            <a:extLst>
              <a:ext uri="{FF2B5EF4-FFF2-40B4-BE49-F238E27FC236}">
                <a16:creationId xmlns:a16="http://schemas.microsoft.com/office/drawing/2014/main" id="{D5750056-44BE-6B49-8011-87A55652F175}"/>
              </a:ext>
            </a:extLst>
          </p:cNvPr>
          <p:cNvSpPr>
            <a:spLocks noGrp="1"/>
          </p:cNvSpPr>
          <p:nvPr>
            <p:ph type="sldNum" sz="quarter" idx="12"/>
          </p:nvPr>
        </p:nvSpPr>
        <p:spPr>
          <a:xfrm>
            <a:off x="16750589" y="9246671"/>
            <a:ext cx="692912" cy="535517"/>
          </a:xfrm>
        </p:spPr>
        <p:txBody>
          <a:bodyPr/>
          <a:lstStyle/>
          <a:p>
            <a:fld id="{89680184-36F0-7340-B2B6-917CC4ADF00C}" type="slidenum">
              <a:rPr lang="en-US" smtClean="0"/>
              <a:t>9</a:t>
            </a:fld>
            <a:endParaRPr lang="en-US" dirty="0"/>
          </a:p>
        </p:txBody>
      </p:sp>
    </p:spTree>
    <p:extLst>
      <p:ext uri="{BB962C8B-B14F-4D97-AF65-F5344CB8AC3E}">
        <p14:creationId xmlns:p14="http://schemas.microsoft.com/office/powerpoint/2010/main" val="1642011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1" ma:contentTypeDescription="Create a new document." ma:contentTypeScope="" ma:versionID="672be685ca0a56a5272b13b223a2a581">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2.xml><?xml version="1.0" encoding="utf-8"?>
<ds:datastoreItem xmlns:ds="http://schemas.openxmlformats.org/officeDocument/2006/customXml" ds:itemID="{2572DBA8-2504-4AD1-BD72-3562DB5094EB}">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D2EBEF4A-1F8A-41DB-8676-6076FF111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Optum Template Widescreen - 2017 - 06.27.17</Template>
  <TotalTime>133859</TotalTime>
  <Words>4096</Words>
  <Application>Microsoft Macintosh PowerPoint</Application>
  <PresentationFormat>Custom</PresentationFormat>
  <Paragraphs>537</Paragraphs>
  <Slides>46</Slides>
  <Notes>25</Notes>
  <HiddenSlides>2</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55" baseType="lpstr">
      <vt:lpstr>ＭＳ Ｐゴシック</vt:lpstr>
      <vt:lpstr>Apple Chancery</vt:lpstr>
      <vt:lpstr>Arial</vt:lpstr>
      <vt:lpstr>Arial Narrow</vt:lpstr>
      <vt:lpstr>Calibri</vt:lpstr>
      <vt:lpstr>Segoe UI</vt:lpstr>
      <vt:lpstr>Optum WIdescreen 2017</vt:lpstr>
      <vt:lpstr>2_Office Theme</vt:lpstr>
      <vt:lpstr>think-cell Slide</vt:lpstr>
      <vt:lpstr>PowerPoint Presentation</vt:lpstr>
      <vt:lpstr>Talk Description</vt:lpstr>
      <vt:lpstr>Hello, my name is</vt:lpstr>
      <vt:lpstr>Key Questions</vt:lpstr>
      <vt:lpstr>Graph is a “NoSQL” Data Architecture</vt:lpstr>
      <vt:lpstr>Role of the Solution Architect</vt:lpstr>
      <vt:lpstr>Architectural Tradeoff and Analysis Method (ATAM)</vt:lpstr>
      <vt:lpstr>Graph Databases as an Architectural Approach</vt:lpstr>
      <vt:lpstr>Why Metaphors Matter</vt:lpstr>
      <vt:lpstr>Graph Databases are HOT!</vt:lpstr>
      <vt:lpstr>When to Use a Graph Database</vt:lpstr>
      <vt:lpstr>Successful Graph Evangelism is Connecting the Dots</vt:lpstr>
      <vt:lpstr>Stories Retelling is Tested When You are NOT in the Room</vt:lpstr>
      <vt:lpstr>Four Graph Metaphors</vt:lpstr>
      <vt:lpstr>PowerPoint Presentation</vt:lpstr>
      <vt:lpstr>Relational vs. Graph</vt:lpstr>
      <vt:lpstr>Index Free Adjacency</vt:lpstr>
      <vt:lpstr>How do you get to your neighbor’s house?</vt:lpstr>
      <vt:lpstr>Our Logical Graph Model</vt:lpstr>
      <vt:lpstr>Relational Database Use Indexes</vt:lpstr>
      <vt:lpstr>PowerPoint Presentation</vt:lpstr>
      <vt:lpstr>PowerPoint Presentation</vt:lpstr>
      <vt:lpstr>PowerPoint Presentation</vt:lpstr>
      <vt:lpstr>The Knowledge Triangle</vt:lpstr>
      <vt:lpstr>Data Lakes Today</vt:lpstr>
      <vt:lpstr>From Raw Data to Wisdom with Continuous Enrichment</vt:lpstr>
      <vt:lpstr>PowerPoint Presentation</vt:lpstr>
      <vt:lpstr>Schema agnostic (Schema-free, Schema-less)</vt:lpstr>
      <vt:lpstr>Graphs and the “Open World” Assumption</vt:lpstr>
      <vt:lpstr>PowerPoint Presentation</vt:lpstr>
      <vt:lpstr>How does a small change impact the stability of your queries?</vt:lpstr>
      <vt:lpstr>Other Stories, Metaphors and Blogs</vt:lpstr>
      <vt:lpstr>The Deep Learning Bartender</vt:lpstr>
      <vt:lpstr>The Deep Learning Bartender Dialog</vt:lpstr>
      <vt:lpstr>Explainable AI Models are Graphs</vt:lpstr>
      <vt:lpstr>Our Brains are Graphs</vt:lpstr>
      <vt:lpstr>The Adversarial Turtle</vt:lpstr>
      <vt:lpstr>PowerPoint Presentation</vt:lpstr>
      <vt:lpstr>2018: Graphs Join with Deep Learning</vt:lpstr>
      <vt:lpstr>Graph Convolution Neural Networks</vt:lpstr>
      <vt:lpstr>Google Neural Structured Learning in TensorFlow</vt:lpstr>
      <vt:lpstr>Three Eras of Computing</vt:lpstr>
      <vt:lpstr>Testing your stories</vt:lpstr>
      <vt:lpstr>Coming Soon: Hardware for Graph</vt:lpstr>
      <vt:lpstr>Find Out More</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Dan McCreary</cp:lastModifiedBy>
  <cp:revision>553</cp:revision>
  <cp:lastPrinted>2017-10-10T15:38:39Z</cp:lastPrinted>
  <dcterms:created xsi:type="dcterms:W3CDTF">2017-07-17T15:17:37Z</dcterms:created>
  <dcterms:modified xsi:type="dcterms:W3CDTF">2019-10-16T03:30:53Z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